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9" r:id="rId1"/>
  </p:sldMasterIdLst>
  <p:notesMasterIdLst>
    <p:notesMasterId r:id="rId19"/>
  </p:notesMasterIdLst>
  <p:handoutMasterIdLst>
    <p:handoutMasterId r:id="rId20"/>
  </p:handoutMasterIdLst>
  <p:sldIdLst>
    <p:sldId id="256" r:id="rId2"/>
    <p:sldId id="273" r:id="rId3"/>
    <p:sldId id="261" r:id="rId4"/>
    <p:sldId id="376" r:id="rId5"/>
    <p:sldId id="346" r:id="rId6"/>
    <p:sldId id="377" r:id="rId7"/>
    <p:sldId id="379" r:id="rId8"/>
    <p:sldId id="380" r:id="rId9"/>
    <p:sldId id="347" r:id="rId10"/>
    <p:sldId id="374" r:id="rId11"/>
    <p:sldId id="362" r:id="rId12"/>
    <p:sldId id="363" r:id="rId13"/>
    <p:sldId id="364" r:id="rId14"/>
    <p:sldId id="367" r:id="rId15"/>
    <p:sldId id="370" r:id="rId16"/>
    <p:sldId id="381" r:id="rId17"/>
    <p:sldId id="289" r:id="rId18"/>
  </p:sldIdLst>
  <p:sldSz cx="12192000" cy="6858000"/>
  <p:notesSz cx="6881813"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FF"/>
    <a:srgbClr val="1428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1672" autoAdjust="0"/>
    <p:restoredTop sz="94660"/>
  </p:normalViewPr>
  <p:slideViewPr>
    <p:cSldViewPr snapToGrid="0">
      <p:cViewPr varScale="1">
        <p:scale>
          <a:sx n="75" d="100"/>
          <a:sy n="75" d="100"/>
        </p:scale>
        <p:origin x="48" y="451"/>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6434"/>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sz="quarter" idx="1"/>
          </p:nvPr>
        </p:nvSpPr>
        <p:spPr>
          <a:xfrm>
            <a:off x="3898102" y="0"/>
            <a:ext cx="2982119" cy="466434"/>
          </a:xfrm>
          <a:prstGeom prst="rect">
            <a:avLst/>
          </a:prstGeom>
        </p:spPr>
        <p:txBody>
          <a:bodyPr vert="horz" lIns="92446" tIns="46223" rIns="92446" bIns="46223" rtlCol="0"/>
          <a:lstStyle>
            <a:lvl1pPr algn="r">
              <a:defRPr sz="1200"/>
            </a:lvl1pPr>
          </a:lstStyle>
          <a:p>
            <a:fld id="{23B678AF-D09D-4495-B245-1BDAA198BC97}" type="datetimeFigureOut">
              <a:rPr lang="en-US" smtClean="0"/>
              <a:t>8/6/2024</a:t>
            </a:fld>
            <a:endParaRPr lang="en-US"/>
          </a:p>
        </p:txBody>
      </p:sp>
      <p:sp>
        <p:nvSpPr>
          <p:cNvPr id="4" name="Footer Placeholder 3"/>
          <p:cNvSpPr>
            <a:spLocks noGrp="1"/>
          </p:cNvSpPr>
          <p:nvPr>
            <p:ph type="ftr" sz="quarter" idx="2"/>
          </p:nvPr>
        </p:nvSpPr>
        <p:spPr>
          <a:xfrm>
            <a:off x="0" y="8829967"/>
            <a:ext cx="2982119" cy="466433"/>
          </a:xfrm>
          <a:prstGeom prst="rect">
            <a:avLst/>
          </a:prstGeom>
        </p:spPr>
        <p:txBody>
          <a:bodyPr vert="horz" lIns="92446" tIns="46223" rIns="92446" bIns="46223" rtlCol="0" anchor="b"/>
          <a:lstStyle>
            <a:lvl1pPr algn="l">
              <a:defRPr sz="1200"/>
            </a:lvl1pPr>
          </a:lstStyle>
          <a:p>
            <a:endParaRPr lang="en-US"/>
          </a:p>
        </p:txBody>
      </p:sp>
      <p:sp>
        <p:nvSpPr>
          <p:cNvPr id="5" name="Slide Number Placeholder 4"/>
          <p:cNvSpPr>
            <a:spLocks noGrp="1"/>
          </p:cNvSpPr>
          <p:nvPr>
            <p:ph type="sldNum" sz="quarter" idx="3"/>
          </p:nvPr>
        </p:nvSpPr>
        <p:spPr>
          <a:xfrm>
            <a:off x="3898102" y="8829967"/>
            <a:ext cx="2982119" cy="466433"/>
          </a:xfrm>
          <a:prstGeom prst="rect">
            <a:avLst/>
          </a:prstGeom>
        </p:spPr>
        <p:txBody>
          <a:bodyPr vert="horz" lIns="92446" tIns="46223" rIns="92446" bIns="46223" rtlCol="0" anchor="b"/>
          <a:lstStyle>
            <a:lvl1pPr algn="r">
              <a:defRPr sz="1200"/>
            </a:lvl1pPr>
          </a:lstStyle>
          <a:p>
            <a:fld id="{956F43EB-C356-4FB3-9D73-AA26BA27F91F}" type="slidenum">
              <a:rPr lang="en-US" smtClean="0"/>
              <a:t>‹#›</a:t>
            </a:fld>
            <a:endParaRPr lang="en-US"/>
          </a:p>
        </p:txBody>
      </p:sp>
    </p:spTree>
    <p:extLst>
      <p:ext uri="{BB962C8B-B14F-4D97-AF65-F5344CB8AC3E}">
        <p14:creationId xmlns:p14="http://schemas.microsoft.com/office/powerpoint/2010/main" val="38536758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913"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97313" y="0"/>
            <a:ext cx="2982912" cy="466725"/>
          </a:xfrm>
          <a:prstGeom prst="rect">
            <a:avLst/>
          </a:prstGeom>
        </p:spPr>
        <p:txBody>
          <a:bodyPr vert="horz" lIns="91440" tIns="45720" rIns="91440" bIns="45720" rtlCol="0"/>
          <a:lstStyle>
            <a:lvl1pPr algn="r">
              <a:defRPr sz="1200"/>
            </a:lvl1pPr>
          </a:lstStyle>
          <a:p>
            <a:fld id="{E1F1AC81-506D-4CF2-B5E8-1418BDAAB4BB}" type="datetimeFigureOut">
              <a:rPr lang="en-US" smtClean="0"/>
              <a:t>8/6/2024</a:t>
            </a:fld>
            <a:endParaRPr lang="en-US"/>
          </a:p>
        </p:txBody>
      </p:sp>
      <p:sp>
        <p:nvSpPr>
          <p:cNvPr id="4" name="Slide Image Placeholder 3"/>
          <p:cNvSpPr>
            <a:spLocks noGrp="1" noRot="1" noChangeAspect="1"/>
          </p:cNvSpPr>
          <p:nvPr>
            <p:ph type="sldImg" idx="2"/>
          </p:nvPr>
        </p:nvSpPr>
        <p:spPr>
          <a:xfrm>
            <a:off x="654050" y="1162050"/>
            <a:ext cx="5575300"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8975" y="4473575"/>
            <a:ext cx="5505450" cy="3660775"/>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2982913"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97313" y="8829675"/>
            <a:ext cx="2982912" cy="466725"/>
          </a:xfrm>
          <a:prstGeom prst="rect">
            <a:avLst/>
          </a:prstGeom>
        </p:spPr>
        <p:txBody>
          <a:bodyPr vert="horz" lIns="91440" tIns="45720" rIns="91440" bIns="45720" rtlCol="0" anchor="b"/>
          <a:lstStyle>
            <a:lvl1pPr algn="r">
              <a:defRPr sz="1200"/>
            </a:lvl1pPr>
          </a:lstStyle>
          <a:p>
            <a:fld id="{AA147646-E13D-4346-883B-51C7B9474679}" type="slidenum">
              <a:rPr lang="en-US" smtClean="0"/>
              <a:t>‹#›</a:t>
            </a:fld>
            <a:endParaRPr lang="en-US"/>
          </a:p>
        </p:txBody>
      </p:sp>
    </p:spTree>
    <p:extLst>
      <p:ext uri="{BB962C8B-B14F-4D97-AF65-F5344CB8AC3E}">
        <p14:creationId xmlns:p14="http://schemas.microsoft.com/office/powerpoint/2010/main" val="42091992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CF4033BD-67A6-4307-AAB1-1C5399324E51}" type="datetimeFigureOut">
              <a:rPr lang="en-US" smtClean="0"/>
              <a:pPr/>
              <a:t>8/6/2024</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9BE822E0-BFD0-4885-BE1F-6F546D2DF37A}" type="slidenum">
              <a:rPr lang="en-US" smtClean="0"/>
              <a:pPr/>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538010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CF4033BD-67A6-4307-AAB1-1C5399324E51}" type="datetimeFigureOut">
              <a:rPr lang="en-US" smtClean="0"/>
              <a:pPr/>
              <a:t>8/6/2024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E822E0-BFD0-4885-BE1F-6F546D2DF37A}" type="slidenum">
              <a:rPr lang="en-US" smtClean="0"/>
              <a:pPr/>
              <a:t>‹#›</a:t>
            </a:fld>
            <a:endParaRPr lang="en-US"/>
          </a:p>
        </p:txBody>
      </p:sp>
    </p:spTree>
    <p:extLst>
      <p:ext uri="{BB962C8B-B14F-4D97-AF65-F5344CB8AC3E}">
        <p14:creationId xmlns:p14="http://schemas.microsoft.com/office/powerpoint/2010/main" val="14992643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F4033BD-67A6-4307-AAB1-1C5399324E51}" type="datetimeFigureOut">
              <a:rPr lang="en-US" smtClean="0"/>
              <a:pPr/>
              <a:t>8/6/2024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E822E0-BFD0-4885-BE1F-6F546D2DF37A}" type="slidenum">
              <a:rPr lang="en-US" smtClean="0"/>
              <a:pPr/>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2601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F4033BD-67A6-4307-AAB1-1C5399324E51}" type="datetimeFigureOut">
              <a:rPr lang="en-US" smtClean="0"/>
              <a:pPr/>
              <a:t>8/6/2024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E822E0-BFD0-4885-BE1F-6F546D2DF37A}" type="slidenum">
              <a:rPr lang="en-US" smtClean="0"/>
              <a:pPr/>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404751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F4033BD-67A6-4307-AAB1-1C5399324E51}" type="datetimeFigureOut">
              <a:rPr lang="en-US" smtClean="0"/>
              <a:pPr/>
              <a:t>8/6/2024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E822E0-BFD0-4885-BE1F-6F546D2DF37A}" type="slidenum">
              <a:rPr lang="en-US" smtClean="0"/>
              <a:pPr/>
              <a:t>‹#›</a:t>
            </a:fld>
            <a:endParaRPr lang="en-US"/>
          </a:p>
        </p:txBody>
      </p:sp>
    </p:spTree>
    <p:extLst>
      <p:ext uri="{BB962C8B-B14F-4D97-AF65-F5344CB8AC3E}">
        <p14:creationId xmlns:p14="http://schemas.microsoft.com/office/powerpoint/2010/main" val="29269800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F4033BD-67A6-4307-AAB1-1C5399324E51}" type="datetimeFigureOut">
              <a:rPr lang="en-US" smtClean="0"/>
              <a:pPr/>
              <a:t>8/6/2024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E822E0-BFD0-4885-BE1F-6F546D2DF37A}" type="slidenum">
              <a:rPr lang="en-US" smtClean="0"/>
              <a:pPr/>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200838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F4033BD-67A6-4307-AAB1-1C5399324E51}" type="datetimeFigureOut">
              <a:rPr lang="en-US" smtClean="0"/>
              <a:pPr/>
              <a:t>8/6/2024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E822E0-BFD0-4885-BE1F-6F546D2DF37A}" type="slidenum">
              <a:rPr lang="en-US" smtClean="0"/>
              <a:pPr/>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214167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F4033BD-67A6-4307-AAB1-1C5399324E51}" type="datetimeFigureOut">
              <a:rPr lang="en-US" smtClean="0"/>
              <a:pPr/>
              <a:t>8/6/2024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E822E0-BFD0-4885-BE1F-6F546D2DF37A}" type="slidenum">
              <a:rPr lang="en-US" smtClean="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160369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F4033BD-67A6-4307-AAB1-1C5399324E51}" type="datetimeFigureOut">
              <a:rPr lang="en-US" smtClean="0"/>
              <a:pPr/>
              <a:t>8/6/2024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E822E0-BFD0-4885-BE1F-6F546D2DF37A}" type="slidenum">
              <a:rPr lang="en-US" smtClean="0"/>
              <a:pPr/>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236049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F4033BD-67A6-4307-AAB1-1C5399324E51}" type="datetimeFigureOut">
              <a:rPr lang="en-US" smtClean="0"/>
              <a:pPr/>
              <a:t>8/6/2024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E822E0-BFD0-4885-BE1F-6F546D2DF37A}" type="slidenum">
              <a:rPr lang="en-US" smtClean="0"/>
              <a:pPr/>
              <a:t>‹#›</a:t>
            </a:fld>
            <a:endParaRPr lang="en-US"/>
          </a:p>
        </p:txBody>
      </p:sp>
    </p:spTree>
    <p:extLst>
      <p:ext uri="{BB962C8B-B14F-4D97-AF65-F5344CB8AC3E}">
        <p14:creationId xmlns:p14="http://schemas.microsoft.com/office/powerpoint/2010/main" val="13780480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F4033BD-67A6-4307-AAB1-1C5399324E51}" type="datetimeFigureOut">
              <a:rPr lang="en-US" smtClean="0"/>
              <a:pPr/>
              <a:t>8/6/2024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E822E0-BFD0-4885-BE1F-6F546D2DF37A}" type="slidenum">
              <a:rPr lang="en-US" smtClean="0"/>
              <a:pPr/>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424160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F4033BD-67A6-4307-AAB1-1C5399324E51}" type="datetimeFigureOut">
              <a:rPr lang="en-US" smtClean="0"/>
              <a:pPr/>
              <a:t>8/6/2024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E822E0-BFD0-4885-BE1F-6F546D2DF37A}" type="slidenum">
              <a:rPr lang="en-US" smtClean="0"/>
              <a:pPr/>
              <a:t>‹#›</a:t>
            </a:fld>
            <a:endParaRPr lang="en-US"/>
          </a:p>
        </p:txBody>
      </p:sp>
    </p:spTree>
    <p:extLst>
      <p:ext uri="{BB962C8B-B14F-4D97-AF65-F5344CB8AC3E}">
        <p14:creationId xmlns:p14="http://schemas.microsoft.com/office/powerpoint/2010/main" val="37649416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F4033BD-67A6-4307-AAB1-1C5399324E51}" type="datetimeFigureOut">
              <a:rPr lang="en-US" smtClean="0"/>
              <a:pPr/>
              <a:t>8/6/2024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E822E0-BFD0-4885-BE1F-6F546D2DF37A}" type="slidenum">
              <a:rPr lang="en-US" smtClean="0"/>
              <a:pPr/>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172552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F4033BD-67A6-4307-AAB1-1C5399324E51}" type="datetimeFigureOut">
              <a:rPr lang="en-US" smtClean="0"/>
              <a:pPr/>
              <a:t>8/6/2024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E822E0-BFD0-4885-BE1F-6F546D2DF37A}" type="slidenum">
              <a:rPr lang="en-US" smtClean="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652065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4033BD-67A6-4307-AAB1-1C5399324E51}" type="datetimeFigureOut">
              <a:rPr lang="en-US" smtClean="0"/>
              <a:pPr/>
              <a:t>8/6/2024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E822E0-BFD0-4885-BE1F-6F546D2DF37A}" type="slidenum">
              <a:rPr lang="en-US" smtClean="0"/>
              <a:pPr/>
              <a:t>‹#›</a:t>
            </a:fld>
            <a:endParaRPr lang="en-US"/>
          </a:p>
        </p:txBody>
      </p:sp>
    </p:spTree>
    <p:extLst>
      <p:ext uri="{BB962C8B-B14F-4D97-AF65-F5344CB8AC3E}">
        <p14:creationId xmlns:p14="http://schemas.microsoft.com/office/powerpoint/2010/main" val="2172402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CF4033BD-67A6-4307-AAB1-1C5399324E51}" type="datetimeFigureOut">
              <a:rPr lang="en-US" smtClean="0"/>
              <a:pPr/>
              <a:t>8/6/2024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E822E0-BFD0-4885-BE1F-6F546D2DF37A}" type="slidenum">
              <a:rPr lang="en-US" smtClean="0"/>
              <a:pPr/>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596778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CF4033BD-67A6-4307-AAB1-1C5399324E51}" type="datetimeFigureOut">
              <a:rPr lang="en-US" smtClean="0"/>
              <a:pPr/>
              <a:t>8/6/2024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E822E0-BFD0-4885-BE1F-6F546D2DF37A}" type="slidenum">
              <a:rPr lang="en-US" smtClean="0"/>
              <a:pPr/>
              <a:t>‹#›</a:t>
            </a:fld>
            <a:endParaRPr lang="en-US"/>
          </a:p>
        </p:txBody>
      </p:sp>
    </p:spTree>
    <p:extLst>
      <p:ext uri="{BB962C8B-B14F-4D97-AF65-F5344CB8AC3E}">
        <p14:creationId xmlns:p14="http://schemas.microsoft.com/office/powerpoint/2010/main" val="24151851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CF4033BD-67A6-4307-AAB1-1C5399324E51}" type="datetimeFigureOut">
              <a:rPr lang="en-US" smtClean="0"/>
              <a:pPr/>
              <a:t>8/6/2024</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BE822E0-BFD0-4885-BE1F-6F546D2DF37A}" type="slidenum">
              <a:rPr lang="en-US" smtClean="0"/>
              <a:pPr/>
              <a:t>‹#›</a:t>
            </a:fld>
            <a:endParaRPr lang="en-US"/>
          </a:p>
        </p:txBody>
      </p:sp>
    </p:spTree>
    <p:extLst>
      <p:ext uri="{BB962C8B-B14F-4D97-AF65-F5344CB8AC3E}">
        <p14:creationId xmlns:p14="http://schemas.microsoft.com/office/powerpoint/2010/main" val="1374300408"/>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 id="2147483731" r:id="rId12"/>
    <p:sldLayoutId id="2147483732" r:id="rId13"/>
    <p:sldLayoutId id="2147483733" r:id="rId14"/>
    <p:sldLayoutId id="2147483734" r:id="rId15"/>
    <p:sldLayoutId id="2147483735" r:id="rId16"/>
    <p:sldLayoutId id="2147483736"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8057" y="1717040"/>
            <a:ext cx="10252710" cy="1711960"/>
          </a:xfrm>
        </p:spPr>
        <p:txBody>
          <a:bodyPr>
            <a:normAutofit fontScale="90000"/>
          </a:bodyPr>
          <a:lstStyle/>
          <a:p>
            <a:r>
              <a:rPr lang="en-US" sz="4000" b="1" dirty="0">
                <a:solidFill>
                  <a:schemeClr val="accent4">
                    <a:lumMod val="75000"/>
                  </a:schemeClr>
                </a:solidFill>
              </a:rPr>
              <a:t>COMMUNICATION: </a:t>
            </a:r>
            <a:br>
              <a:rPr lang="en-US" sz="4000" b="1" dirty="0">
                <a:solidFill>
                  <a:schemeClr val="accent4">
                    <a:lumMod val="75000"/>
                  </a:schemeClr>
                </a:solidFill>
              </a:rPr>
            </a:br>
            <a:r>
              <a:rPr lang="en-US" sz="4000" b="1" dirty="0">
                <a:solidFill>
                  <a:schemeClr val="accent4">
                    <a:lumMod val="75000"/>
                  </a:schemeClr>
                </a:solidFill>
              </a:rPr>
              <a:t>BRIDGING THE GAP BETWEEN ADVOCATES AND CLIENTS</a:t>
            </a:r>
            <a:endParaRPr lang="en-US" sz="2700" dirty="0">
              <a:solidFill>
                <a:schemeClr val="accent4">
                  <a:lumMod val="75000"/>
                </a:schemeClr>
              </a:solidFill>
            </a:endParaRPr>
          </a:p>
        </p:txBody>
      </p:sp>
      <p:sp>
        <p:nvSpPr>
          <p:cNvPr id="3" name="Subtitle 2"/>
          <p:cNvSpPr>
            <a:spLocks noGrp="1"/>
          </p:cNvSpPr>
          <p:nvPr>
            <p:ph type="body" idx="1"/>
          </p:nvPr>
        </p:nvSpPr>
        <p:spPr>
          <a:xfrm>
            <a:off x="1617133" y="3684481"/>
            <a:ext cx="8957733" cy="1612640"/>
          </a:xfrm>
        </p:spPr>
        <p:txBody>
          <a:bodyPr>
            <a:normAutofit fontScale="92500" lnSpcReduction="10000"/>
          </a:bodyPr>
          <a:lstStyle/>
          <a:p>
            <a:pPr algn="r"/>
            <a:r>
              <a:rPr lang="en-US" sz="3400" b="1" dirty="0">
                <a:solidFill>
                  <a:srgbClr val="0000CC"/>
                </a:solidFill>
              </a:rPr>
              <a:t>A presentation by ACC during the 7</a:t>
            </a:r>
            <a:r>
              <a:rPr lang="en-US" sz="3400" b="1" baseline="30000" dirty="0">
                <a:solidFill>
                  <a:srgbClr val="0000CC"/>
                </a:solidFill>
              </a:rPr>
              <a:t>th</a:t>
            </a:r>
            <a:r>
              <a:rPr lang="en-US" sz="3400" b="1" dirty="0">
                <a:solidFill>
                  <a:srgbClr val="0000CC"/>
                </a:solidFill>
              </a:rPr>
              <a:t> Webinar series</a:t>
            </a:r>
          </a:p>
          <a:p>
            <a:pPr algn="r"/>
            <a:r>
              <a:rPr lang="en-US" sz="2400" b="1" dirty="0">
                <a:solidFill>
                  <a:srgbClr val="0000CC"/>
                </a:solidFill>
              </a:rPr>
              <a:t/>
            </a:r>
            <a:br>
              <a:rPr lang="en-US" sz="2400" b="1" dirty="0">
                <a:solidFill>
                  <a:srgbClr val="0000CC"/>
                </a:solidFill>
              </a:rPr>
            </a:br>
            <a:r>
              <a:rPr lang="en-GB" sz="3800" dirty="0">
                <a:solidFill>
                  <a:srgbClr val="3333FF"/>
                </a:solidFill>
              </a:rPr>
              <a:t>Date: September 2024</a:t>
            </a:r>
            <a:endParaRPr lang="en-US" sz="3800" dirty="0">
              <a:solidFill>
                <a:srgbClr val="3333FF"/>
              </a:solidFill>
            </a:endParaRPr>
          </a:p>
          <a:p>
            <a:endParaRPr lang="en-US" sz="6200"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65041" y="619760"/>
            <a:ext cx="2174239" cy="1097280"/>
          </a:xfrm>
          <a:prstGeom prst="rect">
            <a:avLst/>
          </a:prstGeom>
          <a:noFill/>
        </p:spPr>
      </p:pic>
    </p:spTree>
    <p:extLst>
      <p:ext uri="{BB962C8B-B14F-4D97-AF65-F5344CB8AC3E}">
        <p14:creationId xmlns:p14="http://schemas.microsoft.com/office/powerpoint/2010/main" val="16316193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902208" y="881149"/>
            <a:ext cx="10387584" cy="5104015"/>
          </a:xfrm>
        </p:spPr>
        <p:txBody>
          <a:bodyPr>
            <a:noAutofit/>
          </a:bodyPr>
          <a:lstStyle/>
          <a:p>
            <a:pPr marL="0" indent="0">
              <a:buNone/>
            </a:pPr>
            <a:endParaRPr lang="en-US" sz="2200" dirty="0">
              <a:solidFill>
                <a:srgbClr val="FF0000"/>
              </a:solidFill>
            </a:endParaRPr>
          </a:p>
          <a:p>
            <a:pPr marL="0" indent="0">
              <a:buNone/>
            </a:pPr>
            <a:r>
              <a:rPr lang="en-US" sz="2200" dirty="0">
                <a:solidFill>
                  <a:srgbClr val="FF0000"/>
                </a:solidFill>
              </a:rPr>
              <a:t>5. </a:t>
            </a:r>
            <a:r>
              <a:rPr lang="en-US" dirty="0">
                <a:solidFill>
                  <a:srgbClr val="FF0000"/>
                </a:solidFill>
              </a:rPr>
              <a:t>Respond promptly to correspondence from the advocate</a:t>
            </a:r>
          </a:p>
          <a:p>
            <a:pPr lvl="1">
              <a:buFont typeface="Wingdings" panose="05000000000000000000" pitchFamily="2" charset="2"/>
              <a:buChar char="q"/>
            </a:pPr>
            <a:r>
              <a:rPr lang="en-US" sz="2400" dirty="0"/>
              <a:t>Reply to emails, calls and other communication from your advocate</a:t>
            </a:r>
          </a:p>
          <a:p>
            <a:pPr marL="0" indent="0">
              <a:buNone/>
            </a:pPr>
            <a:r>
              <a:rPr lang="en-US" dirty="0">
                <a:solidFill>
                  <a:srgbClr val="FF0000"/>
                </a:solidFill>
              </a:rPr>
              <a:t>6. Keep the advocate informed</a:t>
            </a:r>
          </a:p>
          <a:p>
            <a:pPr lvl="1">
              <a:buFont typeface="Wingdings" panose="05000000000000000000" pitchFamily="2" charset="2"/>
              <a:buChar char="q"/>
            </a:pPr>
            <a:r>
              <a:rPr lang="en-US" sz="2400" dirty="0"/>
              <a:t>Share any new information or updates with your advocate</a:t>
            </a:r>
          </a:p>
          <a:p>
            <a:pPr marL="0" indent="0">
              <a:buNone/>
            </a:pPr>
            <a:r>
              <a:rPr lang="en-US" dirty="0">
                <a:solidFill>
                  <a:srgbClr val="FF0000"/>
                </a:solidFill>
              </a:rPr>
              <a:t>7. Ask for clarity</a:t>
            </a:r>
          </a:p>
          <a:p>
            <a:pPr lvl="1">
              <a:buFont typeface="Wingdings" panose="05000000000000000000" pitchFamily="2" charset="2"/>
              <a:buChar char="q"/>
            </a:pPr>
            <a:r>
              <a:rPr lang="en-US" sz="2400" dirty="0"/>
              <a:t>Ask for clarifications where needed</a:t>
            </a:r>
          </a:p>
          <a:p>
            <a:pPr marL="0" indent="0">
              <a:buNone/>
            </a:pPr>
            <a:r>
              <a:rPr lang="en-US" dirty="0">
                <a:solidFill>
                  <a:srgbClr val="FF0000"/>
                </a:solidFill>
              </a:rPr>
              <a:t>8. Be courteous and respectful</a:t>
            </a:r>
          </a:p>
          <a:p>
            <a:pPr lvl="1">
              <a:buFont typeface="Wingdings" panose="05000000000000000000" pitchFamily="2" charset="2"/>
              <a:buChar char="q"/>
            </a:pPr>
            <a:r>
              <a:rPr lang="en-US" sz="2400" dirty="0"/>
              <a:t>Approach all interactions with respect and professionalism</a:t>
            </a:r>
          </a:p>
          <a:p>
            <a:pPr marL="457200" indent="-457200">
              <a:buAutoNum type="arabicPeriod"/>
            </a:pPr>
            <a:endParaRPr lang="en-US" sz="2200" dirty="0"/>
          </a:p>
        </p:txBody>
      </p:sp>
    </p:spTree>
    <p:extLst>
      <p:ext uri="{BB962C8B-B14F-4D97-AF65-F5344CB8AC3E}">
        <p14:creationId xmlns:p14="http://schemas.microsoft.com/office/powerpoint/2010/main" val="35603434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9E9BB-11BD-ED65-19CA-15179C4BD025}"/>
              </a:ext>
            </a:extLst>
          </p:cNvPr>
          <p:cNvSpPr>
            <a:spLocks noGrp="1"/>
          </p:cNvSpPr>
          <p:nvPr>
            <p:ph type="title" idx="4294967295"/>
          </p:nvPr>
        </p:nvSpPr>
        <p:spPr>
          <a:xfrm>
            <a:off x="701040" y="731203"/>
            <a:ext cx="10820400" cy="651827"/>
          </a:xfrm>
        </p:spPr>
        <p:txBody>
          <a:bodyPr>
            <a:normAutofit fontScale="90000"/>
          </a:bodyPr>
          <a:lstStyle/>
          <a:p>
            <a:r>
              <a:rPr lang="en-KE" b="1" dirty="0">
                <a:solidFill>
                  <a:schemeClr val="accent4"/>
                </a:solidFill>
              </a:rPr>
              <a:t>The Ethics of Advocate-Client Communication</a:t>
            </a:r>
          </a:p>
        </p:txBody>
      </p:sp>
      <p:sp>
        <p:nvSpPr>
          <p:cNvPr id="3" name="Text Placeholder 2">
            <a:extLst>
              <a:ext uri="{FF2B5EF4-FFF2-40B4-BE49-F238E27FC236}">
                <a16:creationId xmlns:a16="http://schemas.microsoft.com/office/drawing/2014/main" id="{83D912BD-964D-DCDD-A814-F545308CEDF2}"/>
              </a:ext>
            </a:extLst>
          </p:cNvPr>
          <p:cNvSpPr>
            <a:spLocks noGrp="1"/>
          </p:cNvSpPr>
          <p:nvPr>
            <p:ph type="body" idx="4294967295"/>
          </p:nvPr>
        </p:nvSpPr>
        <p:spPr>
          <a:xfrm>
            <a:off x="960120" y="1309370"/>
            <a:ext cx="8153400" cy="449263"/>
          </a:xfrm>
        </p:spPr>
        <p:txBody>
          <a:bodyPr>
            <a:noAutofit/>
          </a:bodyPr>
          <a:lstStyle/>
          <a:p>
            <a:pPr marL="0" indent="0">
              <a:buNone/>
            </a:pPr>
            <a:r>
              <a:rPr lang="en-KE" sz="2800" b="1" dirty="0" smtClean="0">
                <a:solidFill>
                  <a:schemeClr val="accent4">
                    <a:lumMod val="75000"/>
                  </a:schemeClr>
                </a:solidFill>
              </a:rPr>
              <a:t>Confidentiality </a:t>
            </a:r>
            <a:r>
              <a:rPr lang="en-GB" sz="2800" b="1" dirty="0" smtClean="0">
                <a:solidFill>
                  <a:schemeClr val="accent4">
                    <a:lumMod val="75000"/>
                  </a:schemeClr>
                </a:solidFill>
              </a:rPr>
              <a:t>a</a:t>
            </a:r>
            <a:r>
              <a:rPr lang="en-KE" sz="2800" b="1" dirty="0" smtClean="0">
                <a:solidFill>
                  <a:schemeClr val="accent4">
                    <a:lumMod val="75000"/>
                  </a:schemeClr>
                </a:solidFill>
              </a:rPr>
              <a:t>nd Advocate-</a:t>
            </a:r>
            <a:r>
              <a:rPr lang="en-GB" sz="2800" b="1" dirty="0" smtClean="0">
                <a:solidFill>
                  <a:schemeClr val="accent4">
                    <a:lumMod val="75000"/>
                  </a:schemeClr>
                </a:solidFill>
              </a:rPr>
              <a:t>C</a:t>
            </a:r>
            <a:r>
              <a:rPr lang="en-KE" sz="2800" b="1" dirty="0" smtClean="0">
                <a:solidFill>
                  <a:schemeClr val="accent4">
                    <a:lumMod val="75000"/>
                  </a:schemeClr>
                </a:solidFill>
              </a:rPr>
              <a:t>lient Pr</a:t>
            </a:r>
            <a:r>
              <a:rPr lang="en-GB" sz="2800" b="1" dirty="0" smtClean="0">
                <a:solidFill>
                  <a:schemeClr val="accent4">
                    <a:lumMod val="75000"/>
                  </a:schemeClr>
                </a:solidFill>
              </a:rPr>
              <a:t>ivilege</a:t>
            </a:r>
            <a:endParaRPr lang="en-KE" sz="2800" b="1" dirty="0">
              <a:solidFill>
                <a:schemeClr val="accent4">
                  <a:lumMod val="75000"/>
                </a:schemeClr>
              </a:solidFill>
            </a:endParaRPr>
          </a:p>
        </p:txBody>
      </p:sp>
      <p:sp>
        <p:nvSpPr>
          <p:cNvPr id="7" name="Content Placeholder 6">
            <a:extLst>
              <a:ext uri="{FF2B5EF4-FFF2-40B4-BE49-F238E27FC236}">
                <a16:creationId xmlns:a16="http://schemas.microsoft.com/office/drawing/2014/main" id="{9BFA9CF2-3F90-A8D4-1D9B-526D027E1124}"/>
              </a:ext>
            </a:extLst>
          </p:cNvPr>
          <p:cNvSpPr>
            <a:spLocks noGrp="1"/>
          </p:cNvSpPr>
          <p:nvPr>
            <p:ph idx="4294967295"/>
          </p:nvPr>
        </p:nvSpPr>
        <p:spPr>
          <a:xfrm>
            <a:off x="1295400" y="1951036"/>
            <a:ext cx="10002520" cy="4338003"/>
          </a:xfrm>
        </p:spPr>
        <p:txBody>
          <a:bodyPr>
            <a:normAutofit/>
          </a:bodyPr>
          <a:lstStyle/>
          <a:p>
            <a:pPr algn="just">
              <a:buFont typeface="Wingdings" panose="05000000000000000000" pitchFamily="2" charset="2"/>
              <a:buChar char="ü"/>
            </a:pPr>
            <a:r>
              <a:rPr lang="en-GB" dirty="0" smtClean="0"/>
              <a:t>Privileged</a:t>
            </a:r>
            <a:r>
              <a:rPr lang="en-KE" dirty="0" smtClean="0"/>
              <a:t> </a:t>
            </a:r>
            <a:r>
              <a:rPr lang="en-KE" dirty="0"/>
              <a:t>communication is communication between parties </a:t>
            </a:r>
            <a:r>
              <a:rPr lang="en-GB" dirty="0" smtClean="0"/>
              <a:t>that</a:t>
            </a:r>
            <a:r>
              <a:rPr lang="en-KE" dirty="0" smtClean="0"/>
              <a:t> </a:t>
            </a:r>
            <a:r>
              <a:rPr lang="en-KE" dirty="0"/>
              <a:t>the law </a:t>
            </a:r>
            <a:r>
              <a:rPr lang="en-GB" dirty="0" smtClean="0"/>
              <a:t>recognises</a:t>
            </a:r>
            <a:r>
              <a:rPr lang="en-KE" dirty="0" smtClean="0"/>
              <a:t> </a:t>
            </a:r>
            <a:r>
              <a:rPr lang="en-KE" dirty="0"/>
              <a:t>as private and </a:t>
            </a:r>
            <a:r>
              <a:rPr lang="en-KE" dirty="0" smtClean="0"/>
              <a:t>protected</a:t>
            </a:r>
            <a:r>
              <a:rPr lang="en-GB" dirty="0" smtClean="0"/>
              <a:t>.</a:t>
            </a:r>
            <a:r>
              <a:rPr lang="en-KE" dirty="0" smtClean="0"/>
              <a:t>  </a:t>
            </a:r>
            <a:endParaRPr lang="en-KE" dirty="0"/>
          </a:p>
          <a:p>
            <a:pPr algn="just">
              <a:buFont typeface="Wingdings" panose="05000000000000000000" pitchFamily="2" charset="2"/>
              <a:buChar char="ü"/>
            </a:pPr>
            <a:r>
              <a:rPr lang="en-GB" dirty="0" smtClean="0"/>
              <a:t>Communication</a:t>
            </a:r>
            <a:r>
              <a:rPr lang="en-KE" dirty="0" smtClean="0"/>
              <a:t> </a:t>
            </a:r>
            <a:r>
              <a:rPr lang="en-KE" dirty="0"/>
              <a:t>between a client and an advocate is strictly </a:t>
            </a:r>
            <a:r>
              <a:rPr lang="en-KE" dirty="0" smtClean="0"/>
              <a:t>confidential</a:t>
            </a:r>
            <a:r>
              <a:rPr lang="en-GB" dirty="0" smtClean="0"/>
              <a:t>.</a:t>
            </a:r>
            <a:r>
              <a:rPr lang="en-KE" dirty="0" smtClean="0"/>
              <a:t> </a:t>
            </a:r>
            <a:endParaRPr lang="en-KE" dirty="0"/>
          </a:p>
          <a:p>
            <a:pPr algn="just">
              <a:buFont typeface="Wingdings" panose="05000000000000000000" pitchFamily="2" charset="2"/>
              <a:buChar char="ü"/>
            </a:pPr>
            <a:r>
              <a:rPr lang="en-KE" dirty="0"/>
              <a:t>This confidentiality extends beyond the period of engagement.</a:t>
            </a:r>
          </a:p>
          <a:p>
            <a:pPr algn="just">
              <a:buFont typeface="Wingdings" panose="05000000000000000000" pitchFamily="2" charset="2"/>
              <a:buChar char="ü"/>
            </a:pPr>
            <a:r>
              <a:rPr lang="en-KE" b="1" dirty="0">
                <a:solidFill>
                  <a:srgbClr val="FF0000"/>
                </a:solidFill>
              </a:rPr>
              <a:t>Unauthorized disclosure </a:t>
            </a:r>
            <a:r>
              <a:rPr lang="en-KE" dirty="0"/>
              <a:t>of clients’ confidential information </a:t>
            </a:r>
            <a:r>
              <a:rPr lang="en-GB" dirty="0" smtClean="0"/>
              <a:t>amounts to</a:t>
            </a:r>
            <a:r>
              <a:rPr lang="en-KE" dirty="0" smtClean="0"/>
              <a:t> </a:t>
            </a:r>
            <a:r>
              <a:rPr lang="en-KE" b="1" dirty="0">
                <a:solidFill>
                  <a:srgbClr val="FF0000"/>
                </a:solidFill>
              </a:rPr>
              <a:t>professional </a:t>
            </a:r>
            <a:r>
              <a:rPr lang="en-KE" b="1" dirty="0" smtClean="0">
                <a:solidFill>
                  <a:srgbClr val="FF0000"/>
                </a:solidFill>
              </a:rPr>
              <a:t>misconduc</a:t>
            </a:r>
            <a:r>
              <a:rPr lang="en-GB" b="1" dirty="0" smtClean="0">
                <a:solidFill>
                  <a:srgbClr val="FF0000"/>
                </a:solidFill>
              </a:rPr>
              <a:t>t </a:t>
            </a:r>
            <a:r>
              <a:rPr lang="en-KE" dirty="0" smtClean="0"/>
              <a:t>.This </a:t>
            </a:r>
            <a:r>
              <a:rPr lang="en-KE" dirty="0"/>
              <a:t>position was affirmed by </a:t>
            </a:r>
            <a:r>
              <a:rPr lang="en-GB" dirty="0" err="1" smtClean="0"/>
              <a:t>th</a:t>
            </a:r>
            <a:r>
              <a:rPr lang="en-KE" dirty="0" smtClean="0"/>
              <a:t>e </a:t>
            </a:r>
            <a:r>
              <a:rPr lang="en-KE" dirty="0"/>
              <a:t>court of appeal in </a:t>
            </a:r>
            <a:r>
              <a:rPr lang="en-KE" b="1" dirty="0"/>
              <a:t>Mohamed Salim Balala and anor vs Tor Allan Safaris Ltd (2015) eKLR </a:t>
            </a:r>
            <a:r>
              <a:rPr lang="en-KE" dirty="0"/>
              <a:t>and </a:t>
            </a:r>
            <a:r>
              <a:rPr lang="en-KE" b="1" dirty="0"/>
              <a:t>Director of Public Prosecutions v Tom Ojienda t/a Prof Tom Ojienda and Associates Advocates and 3 others (2019) eKLR</a:t>
            </a:r>
          </a:p>
        </p:txBody>
      </p:sp>
    </p:spTree>
    <p:extLst>
      <p:ext uri="{BB962C8B-B14F-4D97-AF65-F5344CB8AC3E}">
        <p14:creationId xmlns:p14="http://schemas.microsoft.com/office/powerpoint/2010/main" val="16347916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38A0B21D-F19A-284A-0AF1-42FFC82D1FCF}"/>
              </a:ext>
            </a:extLst>
          </p:cNvPr>
          <p:cNvSpPr>
            <a:spLocks noGrp="1"/>
          </p:cNvSpPr>
          <p:nvPr>
            <p:ph sz="half" idx="4294967295"/>
          </p:nvPr>
        </p:nvSpPr>
        <p:spPr>
          <a:xfrm>
            <a:off x="1160462" y="1496291"/>
            <a:ext cx="9871075" cy="4516581"/>
          </a:xfrm>
        </p:spPr>
        <p:txBody>
          <a:bodyPr>
            <a:normAutofit lnSpcReduction="10000"/>
          </a:bodyPr>
          <a:lstStyle/>
          <a:p>
            <a:pPr marL="457200" indent="-457200">
              <a:buFont typeface="+mj-lt"/>
              <a:buAutoNum type="alphaLcParenR"/>
            </a:pPr>
            <a:r>
              <a:rPr lang="en-KE" b="1" dirty="0">
                <a:solidFill>
                  <a:srgbClr val="FF0000"/>
                </a:solidFill>
              </a:rPr>
              <a:t>Evidence Act Sections 134(1);</a:t>
            </a:r>
          </a:p>
          <a:p>
            <a:pPr marL="457200" lvl="1" indent="0" algn="just">
              <a:buNone/>
            </a:pPr>
            <a:r>
              <a:rPr lang="en-GB" b="0" i="0" u="none" strike="noStrike" dirty="0">
                <a:solidFill>
                  <a:srgbClr val="333333"/>
                </a:solidFill>
                <a:effectLst/>
              </a:rPr>
              <a:t>“No advocate shall at any time be permitted unless with his client’s express consent, to disclose any communication made to him in the course and for the purpose of his employment as such advocate, by or on behalf of his client, or to state the contents or condition of any document with which he has become acquainted in the course and for the purpose of his professional employment, or to disclose any advice given by him to his client in the course and for the purpose of such employment:”</a:t>
            </a:r>
            <a:endParaRPr lang="en-KE" dirty="0"/>
          </a:p>
          <a:p>
            <a:pPr marL="457200" indent="-457200">
              <a:buFont typeface="+mj-lt"/>
              <a:buAutoNum type="alphaLcParenR"/>
            </a:pPr>
            <a:r>
              <a:rPr lang="en-KE" b="1" dirty="0">
                <a:solidFill>
                  <a:srgbClr val="FF0000"/>
                </a:solidFill>
              </a:rPr>
              <a:t>Standards of Professional Practice and Ethical Conduct (</a:t>
            </a:r>
            <a:r>
              <a:rPr lang="en-KE" b="1" dirty="0" smtClean="0">
                <a:solidFill>
                  <a:srgbClr val="FF0000"/>
                </a:solidFill>
              </a:rPr>
              <a:t>SOPPEC</a:t>
            </a:r>
            <a:r>
              <a:rPr lang="en-GB" b="1" dirty="0" smtClean="0">
                <a:solidFill>
                  <a:srgbClr val="FF0000"/>
                </a:solidFill>
              </a:rPr>
              <a:t> 7</a:t>
            </a:r>
            <a:r>
              <a:rPr lang="en-KE" b="1" dirty="0" smtClean="0">
                <a:solidFill>
                  <a:srgbClr val="FF0000"/>
                </a:solidFill>
              </a:rPr>
              <a:t>) </a:t>
            </a:r>
            <a:endParaRPr lang="en-KE" b="1" dirty="0">
              <a:solidFill>
                <a:srgbClr val="FF0000"/>
              </a:solidFill>
            </a:endParaRPr>
          </a:p>
          <a:p>
            <a:pPr marL="457200" lvl="1" indent="0" algn="just">
              <a:buNone/>
            </a:pPr>
            <a:r>
              <a:rPr lang="en-GB" b="0" i="0" u="none" strike="noStrike" dirty="0">
                <a:solidFill>
                  <a:srgbClr val="000000"/>
                </a:solidFill>
                <a:effectLst/>
              </a:rPr>
              <a:t>“Communication between the Advocate and client is protected by the </a:t>
            </a:r>
            <a:r>
              <a:rPr lang="en-GB" b="0" i="0" u="none" strike="noStrike" dirty="0" err="1" smtClean="0">
                <a:solidFill>
                  <a:srgbClr val="000000"/>
                </a:solidFill>
                <a:effectLst/>
              </a:rPr>
              <a:t>ruleof</a:t>
            </a:r>
            <a:r>
              <a:rPr lang="en-GB" b="0" i="0" u="none" strike="noStrike" dirty="0" smtClean="0">
                <a:solidFill>
                  <a:srgbClr val="000000"/>
                </a:solidFill>
                <a:effectLst/>
              </a:rPr>
              <a:t>  </a:t>
            </a:r>
            <a:r>
              <a:rPr lang="en-GB" b="0" i="0" u="none" strike="noStrike" dirty="0">
                <a:solidFill>
                  <a:srgbClr val="000000"/>
                </a:solidFill>
                <a:effectLst/>
              </a:rPr>
              <a:t>confidentiality of Advocate-client communication. The Advocate has a duty to keep confidential the information received from and advice given to the client. Unauthorized disclosure of client confidential information is professional misconduct. At the same time the Advocate has a duty to safeguard against the abuse of Advocate-client confidentiality to perpetrate illegal activity.”</a:t>
            </a:r>
          </a:p>
        </p:txBody>
      </p:sp>
      <p:sp>
        <p:nvSpPr>
          <p:cNvPr id="10" name="TextBox 9">
            <a:extLst>
              <a:ext uri="{FF2B5EF4-FFF2-40B4-BE49-F238E27FC236}">
                <a16:creationId xmlns:a16="http://schemas.microsoft.com/office/drawing/2014/main" id="{EFC73743-4CC1-826A-710E-63F83D635460}"/>
              </a:ext>
            </a:extLst>
          </p:cNvPr>
          <p:cNvSpPr txBox="1"/>
          <p:nvPr/>
        </p:nvSpPr>
        <p:spPr>
          <a:xfrm>
            <a:off x="894081" y="690880"/>
            <a:ext cx="9743440" cy="769441"/>
          </a:xfrm>
          <a:prstGeom prst="rect">
            <a:avLst/>
          </a:prstGeom>
          <a:noFill/>
        </p:spPr>
        <p:txBody>
          <a:bodyPr wrap="square" rtlCol="0">
            <a:spAutoFit/>
          </a:bodyPr>
          <a:lstStyle/>
          <a:p>
            <a:pPr algn="ctr"/>
            <a:r>
              <a:rPr lang="en-KE" sz="4400" b="1" dirty="0">
                <a:solidFill>
                  <a:schemeClr val="accent4">
                    <a:lumMod val="75000"/>
                  </a:schemeClr>
                </a:solidFill>
              </a:rPr>
              <a:t>Legal Framework</a:t>
            </a:r>
          </a:p>
        </p:txBody>
      </p:sp>
    </p:spTree>
    <p:extLst>
      <p:ext uri="{BB962C8B-B14F-4D97-AF65-F5344CB8AC3E}">
        <p14:creationId xmlns:p14="http://schemas.microsoft.com/office/powerpoint/2010/main" val="33670113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9E9BB-11BD-ED65-19CA-15179C4BD025}"/>
              </a:ext>
            </a:extLst>
          </p:cNvPr>
          <p:cNvSpPr>
            <a:spLocks noGrp="1"/>
          </p:cNvSpPr>
          <p:nvPr>
            <p:ph type="title"/>
          </p:nvPr>
        </p:nvSpPr>
        <p:spPr/>
        <p:txBody>
          <a:bodyPr>
            <a:normAutofit fontScale="90000"/>
          </a:bodyPr>
          <a:lstStyle/>
          <a:p>
            <a:r>
              <a:rPr lang="en-KE" b="1" dirty="0" smtClean="0">
                <a:solidFill>
                  <a:schemeClr val="accent4"/>
                </a:solidFill>
              </a:rPr>
              <a:t>Exceptions To The Non-disclosure Rule</a:t>
            </a:r>
            <a:endParaRPr lang="en-KE" b="1" dirty="0">
              <a:solidFill>
                <a:schemeClr val="accent4"/>
              </a:solidFill>
            </a:endParaRPr>
          </a:p>
        </p:txBody>
      </p:sp>
      <p:sp>
        <p:nvSpPr>
          <p:cNvPr id="4" name="Content Placeholder 3">
            <a:extLst>
              <a:ext uri="{FF2B5EF4-FFF2-40B4-BE49-F238E27FC236}">
                <a16:creationId xmlns:a16="http://schemas.microsoft.com/office/drawing/2014/main" id="{38A0B21D-F19A-284A-0AF1-42FFC82D1FCF}"/>
              </a:ext>
            </a:extLst>
          </p:cNvPr>
          <p:cNvSpPr>
            <a:spLocks noGrp="1"/>
          </p:cNvSpPr>
          <p:nvPr>
            <p:ph sz="half" idx="2"/>
          </p:nvPr>
        </p:nvSpPr>
        <p:spPr>
          <a:xfrm>
            <a:off x="1295402" y="2603182"/>
            <a:ext cx="9601196" cy="3452178"/>
          </a:xfrm>
        </p:spPr>
        <p:txBody>
          <a:bodyPr>
            <a:normAutofit/>
          </a:bodyPr>
          <a:lstStyle/>
          <a:p>
            <a:pPr marL="0" indent="0">
              <a:buNone/>
            </a:pPr>
            <a:r>
              <a:rPr lang="en-KE" dirty="0"/>
              <a:t>An advocate is </a:t>
            </a:r>
            <a:r>
              <a:rPr lang="en-KE" b="1" dirty="0">
                <a:solidFill>
                  <a:srgbClr val="FF0000"/>
                </a:solidFill>
              </a:rPr>
              <a:t>only</a:t>
            </a:r>
            <a:r>
              <a:rPr lang="en-KE" dirty="0"/>
              <a:t> permitted to disclose privileged communication with the </a:t>
            </a:r>
            <a:r>
              <a:rPr lang="en-KE" b="1" dirty="0">
                <a:solidFill>
                  <a:srgbClr val="FF0000"/>
                </a:solidFill>
              </a:rPr>
              <a:t>express consent </a:t>
            </a:r>
            <a:r>
              <a:rPr lang="en-KE" dirty="0"/>
              <a:t>of the client as per section 134 (1</a:t>
            </a:r>
            <a:r>
              <a:rPr lang="en-KE" dirty="0" smtClean="0"/>
              <a:t>)</a:t>
            </a:r>
            <a:r>
              <a:rPr lang="en-GB" dirty="0" smtClean="0"/>
              <a:t> </a:t>
            </a:r>
            <a:r>
              <a:rPr lang="en-KE" dirty="0" smtClean="0"/>
              <a:t>of </a:t>
            </a:r>
            <a:r>
              <a:rPr lang="en-KE" dirty="0"/>
              <a:t>the Evidence Act.</a:t>
            </a:r>
          </a:p>
          <a:p>
            <a:r>
              <a:rPr lang="en-GB" dirty="0" smtClean="0"/>
              <a:t>Further, the law</a:t>
            </a:r>
            <a:r>
              <a:rPr lang="en-KE" dirty="0" smtClean="0"/>
              <a:t> </a:t>
            </a:r>
            <a:r>
              <a:rPr lang="en-KE" dirty="0"/>
              <a:t>permits an advocate to disclose privileged information in the following two instances:</a:t>
            </a:r>
          </a:p>
          <a:p>
            <a:pPr marL="0" indent="0">
              <a:buNone/>
            </a:pPr>
            <a:r>
              <a:rPr lang="en-GB" dirty="0">
                <a:solidFill>
                  <a:srgbClr val="FF0000"/>
                </a:solidFill>
              </a:rPr>
              <a:t>a) Where the client intends to pursue an illegal purpose</a:t>
            </a:r>
          </a:p>
          <a:p>
            <a:pPr marL="0" indent="0">
              <a:buNone/>
            </a:pPr>
            <a:r>
              <a:rPr lang="en-GB" dirty="0">
                <a:solidFill>
                  <a:srgbClr val="FF0000"/>
                </a:solidFill>
              </a:rPr>
              <a:t>b) Where the advocate observes that privilege was used to commit a </a:t>
            </a:r>
            <a:r>
              <a:rPr lang="en-GB" dirty="0" smtClean="0">
                <a:solidFill>
                  <a:srgbClr val="FF0000"/>
                </a:solidFill>
              </a:rPr>
              <a:t>crime (</a:t>
            </a:r>
            <a:r>
              <a:rPr lang="en-GB" dirty="0" smtClean="0"/>
              <a:t> S</a:t>
            </a:r>
            <a:r>
              <a:rPr lang="en-KE" dirty="0" smtClean="0"/>
              <a:t>ection </a:t>
            </a:r>
            <a:r>
              <a:rPr lang="en-KE" dirty="0"/>
              <a:t>134 (1</a:t>
            </a:r>
            <a:r>
              <a:rPr lang="en-KE" dirty="0" smtClean="0"/>
              <a:t>)</a:t>
            </a:r>
            <a:r>
              <a:rPr lang="en-GB" dirty="0" smtClean="0"/>
              <a:t> a &amp; b) </a:t>
            </a:r>
            <a:r>
              <a:rPr lang="en-KE" dirty="0"/>
              <a:t>of the Evidence Act.</a:t>
            </a:r>
            <a:endParaRPr lang="en-KE" dirty="0">
              <a:solidFill>
                <a:srgbClr val="FF0000"/>
              </a:solidFill>
            </a:endParaRPr>
          </a:p>
        </p:txBody>
      </p:sp>
    </p:spTree>
    <p:extLst>
      <p:ext uri="{BB962C8B-B14F-4D97-AF65-F5344CB8AC3E}">
        <p14:creationId xmlns:p14="http://schemas.microsoft.com/office/powerpoint/2010/main" val="24881944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E44874-E1ED-9FD4-B58D-B39C3101B3C8}"/>
              </a:ext>
            </a:extLst>
          </p:cNvPr>
          <p:cNvSpPr>
            <a:spLocks noGrp="1"/>
          </p:cNvSpPr>
          <p:nvPr>
            <p:ph type="title" idx="4294967295"/>
          </p:nvPr>
        </p:nvSpPr>
        <p:spPr>
          <a:xfrm>
            <a:off x="1295400" y="696913"/>
            <a:ext cx="9601200" cy="651827"/>
          </a:xfrm>
        </p:spPr>
        <p:txBody>
          <a:bodyPr>
            <a:normAutofit fontScale="90000"/>
          </a:bodyPr>
          <a:lstStyle/>
          <a:p>
            <a:r>
              <a:rPr lang="en-KE" b="1" dirty="0">
                <a:solidFill>
                  <a:schemeClr val="accent4"/>
                </a:solidFill>
              </a:rPr>
              <a:t>Conclusion</a:t>
            </a:r>
          </a:p>
        </p:txBody>
      </p:sp>
      <p:sp>
        <p:nvSpPr>
          <p:cNvPr id="3" name="Content Placeholder 2">
            <a:extLst>
              <a:ext uri="{FF2B5EF4-FFF2-40B4-BE49-F238E27FC236}">
                <a16:creationId xmlns:a16="http://schemas.microsoft.com/office/drawing/2014/main" id="{E82CC35C-F60E-5D2F-D408-A93133CAD08E}"/>
              </a:ext>
            </a:extLst>
          </p:cNvPr>
          <p:cNvSpPr>
            <a:spLocks noGrp="1"/>
          </p:cNvSpPr>
          <p:nvPr>
            <p:ph idx="4294967295"/>
          </p:nvPr>
        </p:nvSpPr>
        <p:spPr>
          <a:xfrm>
            <a:off x="1295400" y="1348740"/>
            <a:ext cx="10031730" cy="4553296"/>
          </a:xfrm>
        </p:spPr>
        <p:txBody>
          <a:bodyPr>
            <a:normAutofit/>
          </a:bodyPr>
          <a:lstStyle/>
          <a:p>
            <a:pPr algn="just">
              <a:buFont typeface="Wingdings" panose="05000000000000000000" pitchFamily="2" charset="2"/>
              <a:buChar char="q"/>
            </a:pPr>
            <a:r>
              <a:rPr lang="en-KE" sz="2800" dirty="0"/>
              <a:t>Effective communication is the foundation of successful advocate-client relationships</a:t>
            </a:r>
          </a:p>
          <a:p>
            <a:pPr algn="just">
              <a:buFont typeface="Wingdings" panose="05000000000000000000" pitchFamily="2" charset="2"/>
              <a:buChar char="q"/>
            </a:pPr>
            <a:r>
              <a:rPr lang="en-KE" sz="2800" dirty="0"/>
              <a:t>By developing and honing communication skills, advocates can bridge the gap between themselves and their clients. </a:t>
            </a:r>
          </a:p>
          <a:p>
            <a:pPr algn="just">
              <a:buFont typeface="Wingdings" panose="05000000000000000000" pitchFamily="2" charset="2"/>
              <a:buChar char="q"/>
            </a:pPr>
            <a:r>
              <a:rPr lang="en-KE" sz="2800" dirty="0"/>
              <a:t>Understanding the elements of effective communication and actively working to improve these skills benefits both advocates and clients.</a:t>
            </a:r>
          </a:p>
          <a:p>
            <a:pPr algn="just">
              <a:buFont typeface="Wingdings" panose="05000000000000000000" pitchFamily="2" charset="2"/>
              <a:buChar char="q"/>
            </a:pPr>
            <a:r>
              <a:rPr lang="en-KE" sz="2800" dirty="0"/>
              <a:t>Advocates are encouraged to develop and implement a communication policy to enhance the communication between them and their clients</a:t>
            </a:r>
          </a:p>
        </p:txBody>
      </p:sp>
    </p:spTree>
    <p:extLst>
      <p:ext uri="{BB962C8B-B14F-4D97-AF65-F5344CB8AC3E}">
        <p14:creationId xmlns:p14="http://schemas.microsoft.com/office/powerpoint/2010/main" val="34793855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82CC35C-F60E-5D2F-D408-A93133CAD08E}"/>
              </a:ext>
            </a:extLst>
          </p:cNvPr>
          <p:cNvSpPr>
            <a:spLocks noGrp="1"/>
          </p:cNvSpPr>
          <p:nvPr>
            <p:ph idx="4294967295"/>
          </p:nvPr>
        </p:nvSpPr>
        <p:spPr>
          <a:xfrm>
            <a:off x="1295400" y="1151573"/>
            <a:ext cx="9601200" cy="4700587"/>
          </a:xfrm>
        </p:spPr>
        <p:txBody>
          <a:bodyPr>
            <a:normAutofit/>
          </a:bodyPr>
          <a:lstStyle/>
          <a:p>
            <a:pPr algn="just">
              <a:buFont typeface="Wingdings" panose="05000000000000000000" pitchFamily="2" charset="2"/>
              <a:buChar char="q"/>
            </a:pPr>
            <a:r>
              <a:rPr lang="en-KE" sz="2600" dirty="0"/>
              <a:t>In today’s digital age, embracing technology and integrating client communication tools can significantly enhance the advocate-client relationship.</a:t>
            </a:r>
          </a:p>
          <a:p>
            <a:pPr algn="just">
              <a:buFont typeface="Wingdings" panose="05000000000000000000" pitchFamily="2" charset="2"/>
              <a:buChar char="q"/>
            </a:pPr>
            <a:r>
              <a:rPr lang="en-KE" sz="2600" dirty="0"/>
              <a:t>While engaging on social media, advocates should adhere to the LSK Social Media Regulations (2020).</a:t>
            </a:r>
          </a:p>
          <a:p>
            <a:pPr algn="just">
              <a:buFont typeface="Wingdings" panose="05000000000000000000" pitchFamily="2" charset="2"/>
              <a:buChar char="q"/>
            </a:pPr>
            <a:r>
              <a:rPr lang="en-KE" sz="2600" dirty="0"/>
              <a:t>Failure by advocates to adhere to the advocate client confidentiality and social media guidelines amounts to misconduct.</a:t>
            </a:r>
          </a:p>
          <a:p>
            <a:pPr algn="just">
              <a:buFont typeface="Wingdings" panose="05000000000000000000" pitchFamily="2" charset="2"/>
              <a:buChar char="q"/>
            </a:pPr>
            <a:r>
              <a:rPr lang="en-KE" sz="2600" dirty="0"/>
              <a:t>Clients should also endeavour to communicate effectively to further enrich their interactions with their advocates. </a:t>
            </a:r>
          </a:p>
        </p:txBody>
      </p:sp>
    </p:spTree>
    <p:extLst>
      <p:ext uri="{BB962C8B-B14F-4D97-AF65-F5344CB8AC3E}">
        <p14:creationId xmlns:p14="http://schemas.microsoft.com/office/powerpoint/2010/main" val="37533726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solidFill>
                  <a:schemeClr val="accent4">
                    <a:lumMod val="75000"/>
                  </a:schemeClr>
                </a:solidFill>
              </a:rPr>
              <a:t>Conclusion!</a:t>
            </a:r>
            <a:endParaRPr lang="en-US" dirty="0">
              <a:solidFill>
                <a:schemeClr val="accent4">
                  <a:lumMod val="75000"/>
                </a:schemeClr>
              </a:solidFill>
            </a:endParaRPr>
          </a:p>
        </p:txBody>
      </p:sp>
      <p:pic>
        <p:nvPicPr>
          <p:cNvPr id="4" name="Content Placeholder 3">
            <a:extLst>
              <a:ext uri="{FF2B5EF4-FFF2-40B4-BE49-F238E27FC236}">
                <a16:creationId xmlns:a16="http://schemas.microsoft.com/office/drawing/2014/main" id="{3F72AA7D-C2F1-3C2B-E0B7-C2565F49E9D8}"/>
              </a:ext>
            </a:extLst>
          </p:cNvPr>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8686" t="17836" r="5790" b="14861"/>
          <a:stretch/>
        </p:blipFill>
        <p:spPr>
          <a:xfrm>
            <a:off x="1295402" y="2476183"/>
            <a:ext cx="9860278" cy="3609657"/>
          </a:xfrm>
          <a:prstGeom prst="rect">
            <a:avLst/>
          </a:prstGeom>
        </p:spPr>
      </p:pic>
    </p:spTree>
    <p:extLst>
      <p:ext uri="{BB962C8B-B14F-4D97-AF65-F5344CB8AC3E}">
        <p14:creationId xmlns:p14="http://schemas.microsoft.com/office/powerpoint/2010/main" val="39900782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36822" y="972065"/>
            <a:ext cx="9860692" cy="5066270"/>
          </a:xfrm>
          <a:prstGeom prst="rect">
            <a:avLst/>
          </a:prstGeom>
        </p:spPr>
      </p:pic>
    </p:spTree>
    <p:extLst>
      <p:ext uri="{BB962C8B-B14F-4D97-AF65-F5344CB8AC3E}">
        <p14:creationId xmlns:p14="http://schemas.microsoft.com/office/powerpoint/2010/main" val="18676394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295400" y="787400"/>
            <a:ext cx="9601200" cy="663257"/>
          </a:xfrm>
        </p:spPr>
        <p:txBody>
          <a:bodyPr>
            <a:noAutofit/>
          </a:bodyPr>
          <a:lstStyle/>
          <a:p>
            <a:r>
              <a:rPr lang="en-GB" b="1" dirty="0">
                <a:solidFill>
                  <a:schemeClr val="accent4">
                    <a:lumMod val="75000"/>
                  </a:schemeClr>
                </a:solidFill>
              </a:rPr>
              <a:t>Introduction</a:t>
            </a:r>
            <a:endParaRPr lang="en-US" b="1" dirty="0">
              <a:solidFill>
                <a:schemeClr val="accent4">
                  <a:lumMod val="75000"/>
                </a:schemeClr>
              </a:solidFill>
            </a:endParaRPr>
          </a:p>
        </p:txBody>
      </p:sp>
      <p:sp>
        <p:nvSpPr>
          <p:cNvPr id="3" name="Content Placeholder 2"/>
          <p:cNvSpPr>
            <a:spLocks noGrp="1"/>
          </p:cNvSpPr>
          <p:nvPr>
            <p:ph idx="4294967295"/>
          </p:nvPr>
        </p:nvSpPr>
        <p:spPr>
          <a:xfrm>
            <a:off x="1295400" y="1450657"/>
            <a:ext cx="10124440" cy="4716463"/>
          </a:xfrm>
        </p:spPr>
        <p:txBody>
          <a:bodyPr>
            <a:noAutofit/>
          </a:bodyPr>
          <a:lstStyle/>
          <a:p>
            <a:pPr marL="852041" lvl="1" indent="-426021" algn="l">
              <a:lnSpc>
                <a:spcPts val="3946"/>
              </a:lnSpc>
              <a:buFont typeface="Wingdings" panose="05000000000000000000" pitchFamily="2" charset="2"/>
              <a:buChar char="Ø"/>
            </a:pPr>
            <a:r>
              <a:rPr lang="en-US" sz="1800" dirty="0">
                <a:solidFill>
                  <a:schemeClr val="tx1"/>
                </a:solidFill>
                <a:latin typeface="Garamond" panose="02020404030301010803" pitchFamily="18" charset="0"/>
                <a:ea typeface="Libre Baskerville"/>
                <a:cs typeface="Libre Baskerville"/>
                <a:sym typeface="Libre Baskerville"/>
              </a:rPr>
              <a:t>According to the American Bar Association, ineffective or poor communication is the primary cause of malpractice claims in America. </a:t>
            </a:r>
          </a:p>
          <a:p>
            <a:pPr marL="852041" lvl="1" indent="-426021" algn="l">
              <a:lnSpc>
                <a:spcPts val="3946"/>
              </a:lnSpc>
              <a:buFont typeface="Wingdings" panose="05000000000000000000" pitchFamily="2" charset="2"/>
              <a:buChar char="Ø"/>
            </a:pPr>
            <a:r>
              <a:rPr lang="en-US" sz="1800" dirty="0">
                <a:solidFill>
                  <a:schemeClr val="tx1"/>
                </a:solidFill>
                <a:latin typeface="Garamond" panose="02020404030301010803" pitchFamily="18" charset="0"/>
                <a:ea typeface="Libre Baskerville"/>
                <a:cs typeface="Libre Baskerville"/>
                <a:sym typeface="Libre Baskerville"/>
              </a:rPr>
              <a:t>In Kenya, ineffective communication is among the top complaints of professional misconduct received </a:t>
            </a:r>
            <a:r>
              <a:rPr lang="en-US" sz="1800" dirty="0" smtClean="0">
                <a:solidFill>
                  <a:schemeClr val="tx1"/>
                </a:solidFill>
                <a:latin typeface="Garamond" panose="02020404030301010803" pitchFamily="18" charset="0"/>
                <a:ea typeface="Libre Baskerville"/>
                <a:cs typeface="Libre Baskerville"/>
                <a:sym typeface="Libre Baskerville"/>
              </a:rPr>
              <a:t>at the </a:t>
            </a:r>
            <a:r>
              <a:rPr lang="en-US" sz="1800" dirty="0">
                <a:solidFill>
                  <a:schemeClr val="tx1"/>
                </a:solidFill>
                <a:latin typeface="Garamond" panose="02020404030301010803" pitchFamily="18" charset="0"/>
                <a:ea typeface="Libre Baskerville"/>
                <a:cs typeface="Libre Baskerville"/>
                <a:sym typeface="Libre Baskerville"/>
              </a:rPr>
              <a:t>ACC</a:t>
            </a:r>
            <a:r>
              <a:rPr lang="en-US" sz="1800" dirty="0" smtClean="0">
                <a:solidFill>
                  <a:schemeClr val="tx1"/>
                </a:solidFill>
                <a:latin typeface="Garamond" panose="02020404030301010803" pitchFamily="18" charset="0"/>
                <a:ea typeface="Libre Baskerville"/>
                <a:cs typeface="Libre Baskerville"/>
                <a:sym typeface="Libre Baskerville"/>
              </a:rPr>
              <a:t>.</a:t>
            </a:r>
          </a:p>
          <a:p>
            <a:pPr marL="426020" lvl="1" indent="0" algn="l">
              <a:lnSpc>
                <a:spcPts val="3946"/>
              </a:lnSpc>
              <a:buNone/>
            </a:pPr>
            <a:r>
              <a:rPr lang="en-GB" sz="1800" b="1" dirty="0" smtClean="0">
                <a:solidFill>
                  <a:srgbClr val="C00000"/>
                </a:solidFill>
                <a:latin typeface="Garamond" panose="02020404030301010803" pitchFamily="18" charset="0"/>
                <a:ea typeface="Libre Baskerville"/>
                <a:cs typeface="Libre Baskerville"/>
                <a:sym typeface="Libre Baskerville"/>
              </a:rPr>
              <a:t>		</a:t>
            </a:r>
            <a:r>
              <a:rPr lang="en-GB" sz="1800" b="1" dirty="0" smtClean="0">
                <a:solidFill>
                  <a:srgbClr val="FF0000"/>
                </a:solidFill>
                <a:latin typeface="Garamond" panose="02020404030301010803" pitchFamily="18" charset="0"/>
                <a:ea typeface="Libre Baskerville"/>
                <a:cs typeface="Libre Baskerville"/>
                <a:sym typeface="Libre Baskerville"/>
              </a:rPr>
              <a:t>Importance of Effective Communication</a:t>
            </a:r>
            <a:endParaRPr lang="en-US" sz="1800" b="1" dirty="0" smtClean="0">
              <a:solidFill>
                <a:srgbClr val="FF0000"/>
              </a:solidFill>
              <a:latin typeface="Garamond" panose="02020404030301010803" pitchFamily="18" charset="0"/>
              <a:ea typeface="Libre Baskerville"/>
              <a:cs typeface="Libre Baskerville"/>
              <a:sym typeface="Libre Baskerville"/>
            </a:endParaRPr>
          </a:p>
          <a:p>
            <a:pPr marL="852806" lvl="1" indent="-426403" algn="l">
              <a:lnSpc>
                <a:spcPts val="3950"/>
              </a:lnSpc>
              <a:buFont typeface="+mj-lt"/>
              <a:buAutoNum type="alphaLcParenR"/>
            </a:pPr>
            <a:r>
              <a:rPr lang="en-US" sz="1800" dirty="0" smtClean="0">
                <a:solidFill>
                  <a:schemeClr val="tx1"/>
                </a:solidFill>
                <a:latin typeface="Garamond" panose="02020404030301010803" pitchFamily="18" charset="0"/>
                <a:ea typeface="Libre Baskerville"/>
                <a:cs typeface="Libre Baskerville"/>
                <a:sym typeface="Libre Baskerville"/>
              </a:rPr>
              <a:t>In </a:t>
            </a:r>
            <a:r>
              <a:rPr lang="en-US" sz="1800" dirty="0">
                <a:solidFill>
                  <a:schemeClr val="tx1"/>
                </a:solidFill>
                <a:latin typeface="Garamond" panose="02020404030301010803" pitchFamily="18" charset="0"/>
                <a:ea typeface="Libre Baskerville"/>
                <a:cs typeface="Libre Baskerville"/>
                <a:sym typeface="Libre Baskerville"/>
              </a:rPr>
              <a:t>the legal profession, </a:t>
            </a:r>
            <a:r>
              <a:rPr lang="en-US" sz="1800" dirty="0" smtClean="0">
                <a:solidFill>
                  <a:schemeClr val="tx1"/>
                </a:solidFill>
                <a:latin typeface="Garamond" panose="02020404030301010803" pitchFamily="18" charset="0"/>
                <a:ea typeface="Libre Baskerville"/>
                <a:cs typeface="Libre Baskerville"/>
                <a:sym typeface="Libre Baskerville"/>
              </a:rPr>
              <a:t>advocates owe their clients a </a:t>
            </a:r>
            <a:r>
              <a:rPr lang="en-US" sz="1800" b="1" dirty="0" smtClean="0">
                <a:solidFill>
                  <a:srgbClr val="FF0000"/>
                </a:solidFill>
                <a:latin typeface="Garamond" panose="02020404030301010803" pitchFamily="18" charset="0"/>
                <a:ea typeface="Libre Baskerville"/>
                <a:cs typeface="Libre Baskerville"/>
                <a:sym typeface="Libre Baskerville"/>
              </a:rPr>
              <a:t>duty </a:t>
            </a:r>
            <a:r>
              <a:rPr lang="en-US" sz="1800" b="1" dirty="0">
                <a:solidFill>
                  <a:srgbClr val="FF0000"/>
                </a:solidFill>
                <a:latin typeface="Garamond" panose="02020404030301010803" pitchFamily="18" charset="0"/>
                <a:ea typeface="Libre Baskerville"/>
                <a:cs typeface="Libre Baskerville"/>
                <a:sym typeface="Libre Baskerville"/>
              </a:rPr>
              <a:t>t</a:t>
            </a:r>
            <a:r>
              <a:rPr lang="en-US" sz="1800" b="1" dirty="0" smtClean="0">
                <a:solidFill>
                  <a:srgbClr val="FF0000"/>
                </a:solidFill>
                <a:latin typeface="Garamond" panose="02020404030301010803" pitchFamily="18" charset="0"/>
                <a:ea typeface="Libre Baskerville"/>
                <a:cs typeface="Libre Baskerville"/>
                <a:sym typeface="Libre Baskerville"/>
              </a:rPr>
              <a:t>o Communicate</a:t>
            </a:r>
            <a:r>
              <a:rPr lang="en-US" sz="1800" b="1" dirty="0" smtClean="0">
                <a:solidFill>
                  <a:srgbClr val="3333FF"/>
                </a:solidFill>
                <a:latin typeface="Garamond" panose="02020404030301010803" pitchFamily="18" charset="0"/>
                <a:ea typeface="Libre Baskerville"/>
                <a:cs typeface="Libre Baskerville"/>
                <a:sym typeface="Libre Baskerville"/>
              </a:rPr>
              <a:t>.</a:t>
            </a:r>
            <a:endParaRPr lang="en-US" sz="1800" b="1" dirty="0">
              <a:solidFill>
                <a:srgbClr val="3333FF"/>
              </a:solidFill>
              <a:latin typeface="Garamond" panose="02020404030301010803" pitchFamily="18" charset="0"/>
              <a:ea typeface="Libre Baskerville"/>
              <a:cs typeface="Libre Baskerville"/>
              <a:sym typeface="Libre Baskerville"/>
            </a:endParaRPr>
          </a:p>
          <a:p>
            <a:pPr marL="852806" lvl="1" indent="-426403" algn="l">
              <a:lnSpc>
                <a:spcPts val="3950"/>
              </a:lnSpc>
              <a:buFont typeface="+mj-lt"/>
              <a:buAutoNum type="alphaLcParenR"/>
            </a:pPr>
            <a:r>
              <a:rPr lang="en-US" sz="1800" dirty="0">
                <a:solidFill>
                  <a:schemeClr val="tx1"/>
                </a:solidFill>
                <a:latin typeface="Garamond" panose="02020404030301010803" pitchFamily="18" charset="0"/>
                <a:ea typeface="Libre Baskerville"/>
                <a:cs typeface="Libre Baskerville"/>
                <a:sym typeface="Libre Baskerville"/>
              </a:rPr>
              <a:t>Effective communication is the </a:t>
            </a:r>
            <a:r>
              <a:rPr lang="en-US" sz="1800" b="1" dirty="0">
                <a:solidFill>
                  <a:srgbClr val="FF0000"/>
                </a:solidFill>
                <a:latin typeface="Garamond" panose="02020404030301010803" pitchFamily="18" charset="0"/>
                <a:ea typeface="Libre Baskerville"/>
                <a:cs typeface="Libre Baskerville"/>
                <a:sym typeface="Libre Baskerville"/>
              </a:rPr>
              <a:t>invisible glue</a:t>
            </a:r>
            <a:r>
              <a:rPr lang="en-US" sz="1800" dirty="0">
                <a:solidFill>
                  <a:schemeClr val="tx1"/>
                </a:solidFill>
                <a:latin typeface="Garamond" panose="02020404030301010803" pitchFamily="18" charset="0"/>
                <a:ea typeface="Libre Baskerville"/>
                <a:cs typeface="Libre Baskerville"/>
                <a:sym typeface="Libre Baskerville"/>
              </a:rPr>
              <a:t> that holds a law practice together.</a:t>
            </a:r>
          </a:p>
          <a:p>
            <a:pPr marL="852806" lvl="1" indent="-426403" algn="l">
              <a:lnSpc>
                <a:spcPts val="3950"/>
              </a:lnSpc>
              <a:buFont typeface="+mj-lt"/>
              <a:buAutoNum type="alphaLcParenR"/>
            </a:pPr>
            <a:r>
              <a:rPr lang="en-US" sz="1800" dirty="0">
                <a:solidFill>
                  <a:schemeClr val="tx1"/>
                </a:solidFill>
                <a:latin typeface="Garamond" panose="02020404030301010803" pitchFamily="18" charset="0"/>
                <a:ea typeface="Libre Baskerville"/>
                <a:cs typeface="Libre Baskerville"/>
                <a:sym typeface="Libre Baskerville"/>
              </a:rPr>
              <a:t>It is integral in </a:t>
            </a:r>
            <a:r>
              <a:rPr lang="en-US" sz="1800" b="1" dirty="0">
                <a:solidFill>
                  <a:srgbClr val="FF0000"/>
                </a:solidFill>
                <a:latin typeface="Garamond" panose="02020404030301010803" pitchFamily="18" charset="0"/>
                <a:ea typeface="Libre Baskerville"/>
                <a:cs typeface="Libre Baskerville"/>
                <a:sym typeface="Libre Baskerville"/>
              </a:rPr>
              <a:t>building and </a:t>
            </a:r>
            <a:r>
              <a:rPr lang="en-US" sz="1800" b="1" dirty="0" smtClean="0">
                <a:solidFill>
                  <a:srgbClr val="FF0000"/>
                </a:solidFill>
                <a:latin typeface="Garamond" panose="02020404030301010803" pitchFamily="18" charset="0"/>
                <a:ea typeface="Libre Baskerville"/>
                <a:cs typeface="Libre Baskerville"/>
                <a:sym typeface="Libre Baskerville"/>
              </a:rPr>
              <a:t>maintaining</a:t>
            </a:r>
            <a:r>
              <a:rPr lang="en-US" sz="1800" dirty="0" smtClean="0">
                <a:solidFill>
                  <a:schemeClr val="tx1"/>
                </a:solidFill>
                <a:latin typeface="Garamond" panose="02020404030301010803" pitchFamily="18" charset="0"/>
                <a:ea typeface="Libre Baskerville"/>
                <a:cs typeface="Libre Baskerville"/>
                <a:sym typeface="Libre Baskerville"/>
              </a:rPr>
              <a:t> </a:t>
            </a:r>
            <a:r>
              <a:rPr lang="en-US" sz="1800" dirty="0">
                <a:solidFill>
                  <a:schemeClr val="tx1"/>
                </a:solidFill>
                <a:latin typeface="Garamond" panose="02020404030301010803" pitchFamily="18" charset="0"/>
                <a:ea typeface="Libre Baskerville"/>
                <a:cs typeface="Libre Baskerville"/>
                <a:sym typeface="Libre Baskerville"/>
              </a:rPr>
              <a:t>strong advocate-client relationships.</a:t>
            </a:r>
          </a:p>
        </p:txBody>
      </p:sp>
    </p:spTree>
    <p:extLst>
      <p:ext uri="{BB962C8B-B14F-4D97-AF65-F5344CB8AC3E}">
        <p14:creationId xmlns:p14="http://schemas.microsoft.com/office/powerpoint/2010/main" val="8469104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1" y="793102"/>
            <a:ext cx="9538854" cy="1492897"/>
          </a:xfrm>
        </p:spPr>
        <p:txBody>
          <a:bodyPr>
            <a:normAutofit/>
          </a:bodyPr>
          <a:lstStyle/>
          <a:p>
            <a:r>
              <a:rPr lang="en-US" b="1" dirty="0" smtClean="0">
                <a:solidFill>
                  <a:schemeClr val="accent4">
                    <a:lumMod val="75000"/>
                  </a:schemeClr>
                </a:solidFill>
              </a:rPr>
              <a:t>What Is Effective Communication?</a:t>
            </a:r>
            <a:endParaRPr lang="en-US" b="1" dirty="0">
              <a:solidFill>
                <a:schemeClr val="accent4">
                  <a:lumMod val="75000"/>
                </a:schemeClr>
              </a:solidFill>
            </a:endParaRPr>
          </a:p>
        </p:txBody>
      </p:sp>
      <p:sp>
        <p:nvSpPr>
          <p:cNvPr id="3" name="Content Placeholder 2"/>
          <p:cNvSpPr>
            <a:spLocks noGrp="1"/>
          </p:cNvSpPr>
          <p:nvPr>
            <p:ph idx="1"/>
          </p:nvPr>
        </p:nvSpPr>
        <p:spPr>
          <a:xfrm>
            <a:off x="1295400" y="2556932"/>
            <a:ext cx="10226039" cy="3660988"/>
          </a:xfrm>
        </p:spPr>
        <p:txBody>
          <a:bodyPr>
            <a:normAutofit/>
          </a:bodyPr>
          <a:lstStyle/>
          <a:p>
            <a:pPr algn="l">
              <a:lnSpc>
                <a:spcPts val="3820"/>
              </a:lnSpc>
              <a:buFont typeface="Wingdings" panose="05000000000000000000" pitchFamily="2" charset="2"/>
              <a:buChar char="v"/>
            </a:pPr>
            <a:r>
              <a:rPr lang="en-US" sz="3200" dirty="0">
                <a:solidFill>
                  <a:srgbClr val="39473D"/>
                </a:solidFill>
                <a:latin typeface="Garamond" panose="02020404030301010803" pitchFamily="18" charset="0"/>
                <a:ea typeface="Libre Baskerville"/>
                <a:cs typeface="Libre Baskerville"/>
                <a:sym typeface="Libre Baskerville"/>
              </a:rPr>
              <a:t>It is the </a:t>
            </a:r>
            <a:r>
              <a:rPr lang="en-US" sz="3200" b="1" dirty="0">
                <a:solidFill>
                  <a:srgbClr val="FF0000"/>
                </a:solidFill>
                <a:latin typeface="Garamond" panose="02020404030301010803" pitchFamily="18" charset="0"/>
                <a:ea typeface="Libre Baskerville"/>
                <a:cs typeface="Libre Baskerville"/>
                <a:sym typeface="Libre Baskerville"/>
              </a:rPr>
              <a:t>deliberate</a:t>
            </a:r>
            <a:r>
              <a:rPr lang="en-US" sz="3200" dirty="0">
                <a:solidFill>
                  <a:srgbClr val="39473D"/>
                </a:solidFill>
                <a:latin typeface="Garamond" panose="02020404030301010803" pitchFamily="18" charset="0"/>
                <a:ea typeface="Libre Baskerville"/>
                <a:cs typeface="Libre Baskerville"/>
                <a:sym typeface="Libre Baskerville"/>
              </a:rPr>
              <a:t> and </a:t>
            </a:r>
            <a:r>
              <a:rPr lang="en-US" sz="3200" b="1" dirty="0" err="1" smtClean="0">
                <a:solidFill>
                  <a:srgbClr val="FF0000"/>
                </a:solidFill>
                <a:latin typeface="Garamond" panose="02020404030301010803" pitchFamily="18" charset="0"/>
                <a:ea typeface="Libre Baskerville"/>
                <a:cs typeface="Libre Baskerville"/>
                <a:sym typeface="Libre Baskerville"/>
              </a:rPr>
              <a:t>skilful</a:t>
            </a:r>
            <a:r>
              <a:rPr lang="en-US" sz="3200" dirty="0" smtClean="0">
                <a:solidFill>
                  <a:srgbClr val="FF0000"/>
                </a:solidFill>
                <a:latin typeface="Garamond" panose="02020404030301010803" pitchFamily="18" charset="0"/>
                <a:ea typeface="Libre Baskerville"/>
                <a:cs typeface="Libre Baskerville"/>
                <a:sym typeface="Libre Baskerville"/>
              </a:rPr>
              <a:t> </a:t>
            </a:r>
            <a:r>
              <a:rPr lang="en-US" sz="3200" dirty="0">
                <a:solidFill>
                  <a:srgbClr val="39473D"/>
                </a:solidFill>
                <a:latin typeface="Garamond" panose="02020404030301010803" pitchFamily="18" charset="0"/>
                <a:ea typeface="Libre Baskerville"/>
                <a:cs typeface="Libre Baskerville"/>
                <a:sym typeface="Libre Baskerville"/>
              </a:rPr>
              <a:t>exchange of information that ensures clarity, understanding and trust between parties.</a:t>
            </a:r>
          </a:p>
          <a:p>
            <a:pPr algn="l">
              <a:lnSpc>
                <a:spcPts val="3820"/>
              </a:lnSpc>
              <a:buFont typeface="Wingdings" panose="05000000000000000000" pitchFamily="2" charset="2"/>
              <a:buChar char="v"/>
            </a:pPr>
            <a:r>
              <a:rPr lang="en-US" sz="3200" dirty="0">
                <a:solidFill>
                  <a:srgbClr val="39473D"/>
                </a:solidFill>
                <a:latin typeface="Garamond" panose="02020404030301010803" pitchFamily="18" charset="0"/>
                <a:ea typeface="Libre Baskerville"/>
                <a:cs typeface="Libre Baskerville"/>
                <a:sym typeface="Libre Baskerville"/>
              </a:rPr>
              <a:t>It involves verbal and </a:t>
            </a:r>
            <a:r>
              <a:rPr lang="en-US" sz="3200" dirty="0" smtClean="0">
                <a:solidFill>
                  <a:srgbClr val="39473D"/>
                </a:solidFill>
                <a:latin typeface="Garamond" panose="02020404030301010803" pitchFamily="18" charset="0"/>
                <a:ea typeface="Libre Baskerville"/>
                <a:cs typeface="Libre Baskerville"/>
                <a:sym typeface="Libre Baskerville"/>
              </a:rPr>
              <a:t>non-verbal </a:t>
            </a:r>
            <a:r>
              <a:rPr lang="en-US" sz="3200" dirty="0">
                <a:solidFill>
                  <a:srgbClr val="39473D"/>
                </a:solidFill>
                <a:latin typeface="Garamond" panose="02020404030301010803" pitchFamily="18" charset="0"/>
                <a:ea typeface="Libre Baskerville"/>
                <a:cs typeface="Libre Baskerville"/>
                <a:sym typeface="Libre Baskerville"/>
              </a:rPr>
              <a:t>methods of communication. </a:t>
            </a:r>
          </a:p>
          <a:p>
            <a:pPr lvl="0" algn="l">
              <a:lnSpc>
                <a:spcPts val="3820"/>
              </a:lnSpc>
              <a:buFont typeface="Wingdings" panose="05000000000000000000" pitchFamily="2" charset="2"/>
              <a:buChar char="v"/>
            </a:pPr>
            <a:r>
              <a:rPr lang="en-US" sz="3200" dirty="0">
                <a:solidFill>
                  <a:srgbClr val="39473D"/>
                </a:solidFill>
                <a:latin typeface="Garamond" panose="02020404030301010803" pitchFamily="18" charset="0"/>
                <a:ea typeface="Libre Baskerville"/>
                <a:cs typeface="Libre Baskerville"/>
                <a:sym typeface="Libre Baskerville"/>
              </a:rPr>
              <a:t>In the legal context, it means translating complex legal jargon into plain English.</a:t>
            </a:r>
          </a:p>
        </p:txBody>
      </p:sp>
    </p:spTree>
    <p:extLst>
      <p:ext uri="{BB962C8B-B14F-4D97-AF65-F5344CB8AC3E}">
        <p14:creationId xmlns:p14="http://schemas.microsoft.com/office/powerpoint/2010/main" val="2911116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4">
                    <a:lumMod val="75000"/>
                  </a:schemeClr>
                </a:solidFill>
              </a:rPr>
              <a:t>Effective communication tools</a:t>
            </a:r>
            <a:endParaRPr lang="en-US" dirty="0"/>
          </a:p>
        </p:txBody>
      </p:sp>
      <p:sp>
        <p:nvSpPr>
          <p:cNvPr id="3" name="Content Placeholder 2"/>
          <p:cNvSpPr>
            <a:spLocks noGrp="1"/>
          </p:cNvSpPr>
          <p:nvPr>
            <p:ph idx="1"/>
          </p:nvPr>
        </p:nvSpPr>
        <p:spPr/>
        <p:txBody>
          <a:bodyPr/>
          <a:lstStyle/>
          <a:p>
            <a:pPr marL="457200" indent="-457200">
              <a:buFont typeface="+mj-lt"/>
              <a:buAutoNum type="arabicParenR"/>
            </a:pPr>
            <a:r>
              <a:rPr lang="en-US" sz="3200" dirty="0" smtClean="0">
                <a:solidFill>
                  <a:schemeClr val="tx1"/>
                </a:solidFill>
              </a:rPr>
              <a:t>Email </a:t>
            </a:r>
            <a:r>
              <a:rPr lang="en-US" sz="3200" dirty="0">
                <a:solidFill>
                  <a:schemeClr val="tx1"/>
                </a:solidFill>
              </a:rPr>
              <a:t>Communication</a:t>
            </a:r>
          </a:p>
          <a:p>
            <a:pPr marL="457200" indent="-457200">
              <a:buFont typeface="+mj-lt"/>
              <a:buAutoNum type="arabicParenR"/>
            </a:pPr>
            <a:r>
              <a:rPr lang="en-US" sz="3200" dirty="0" smtClean="0">
                <a:solidFill>
                  <a:schemeClr val="tx1"/>
                </a:solidFill>
              </a:rPr>
              <a:t>Video Conferencing</a:t>
            </a:r>
          </a:p>
          <a:p>
            <a:pPr marL="457200" indent="-457200">
              <a:buFont typeface="+mj-lt"/>
              <a:buAutoNum type="arabicParenR"/>
            </a:pPr>
            <a:r>
              <a:rPr lang="en-US" sz="3200" dirty="0">
                <a:solidFill>
                  <a:schemeClr val="tx1"/>
                </a:solidFill>
              </a:rPr>
              <a:t>Practice management software</a:t>
            </a:r>
          </a:p>
          <a:p>
            <a:pPr marL="457200" indent="-457200">
              <a:buFont typeface="+mj-lt"/>
              <a:buAutoNum type="arabicParenR"/>
            </a:pPr>
            <a:r>
              <a:rPr lang="en-US" sz="3200" dirty="0" smtClean="0">
                <a:solidFill>
                  <a:schemeClr val="tx1"/>
                </a:solidFill>
              </a:rPr>
              <a:t>Automated Communication</a:t>
            </a:r>
          </a:p>
          <a:p>
            <a:pPr marL="457200" indent="-457200">
              <a:buFont typeface="+mj-lt"/>
              <a:buAutoNum type="arabicParenR"/>
            </a:pPr>
            <a:r>
              <a:rPr lang="en-US" sz="3200" dirty="0">
                <a:solidFill>
                  <a:schemeClr val="tx1"/>
                </a:solidFill>
              </a:rPr>
              <a:t>Client portals</a:t>
            </a:r>
          </a:p>
          <a:p>
            <a:pPr marL="0" indent="0">
              <a:buNone/>
            </a:pPr>
            <a:endParaRPr lang="en-US" dirty="0" smtClean="0">
              <a:solidFill>
                <a:schemeClr val="tx1"/>
              </a:solidFill>
            </a:endParaRPr>
          </a:p>
          <a:p>
            <a:pPr marL="0" indent="0">
              <a:buNone/>
            </a:pPr>
            <a:endParaRPr lang="en-US" b="1" dirty="0">
              <a:solidFill>
                <a:schemeClr val="accent4">
                  <a:lumMod val="75000"/>
                </a:schemeClr>
              </a:solidFill>
            </a:endParaRPr>
          </a:p>
          <a:p>
            <a:endParaRPr lang="en-US" dirty="0"/>
          </a:p>
        </p:txBody>
      </p:sp>
    </p:spTree>
    <p:extLst>
      <p:ext uri="{BB962C8B-B14F-4D97-AF65-F5344CB8AC3E}">
        <p14:creationId xmlns:p14="http://schemas.microsoft.com/office/powerpoint/2010/main" val="14939695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1680" y="982132"/>
            <a:ext cx="10525760" cy="1303867"/>
          </a:xfrm>
        </p:spPr>
        <p:txBody>
          <a:bodyPr>
            <a:noAutofit/>
          </a:bodyPr>
          <a:lstStyle/>
          <a:p>
            <a:r>
              <a:rPr lang="en-GB" b="1" dirty="0" smtClean="0">
                <a:solidFill>
                  <a:schemeClr val="accent4">
                    <a:lumMod val="75000"/>
                  </a:schemeClr>
                </a:solidFill>
              </a:rPr>
              <a:t>10 </a:t>
            </a:r>
            <a:r>
              <a:rPr lang="en-US" b="1" dirty="0">
                <a:solidFill>
                  <a:schemeClr val="accent4">
                    <a:lumMod val="75000"/>
                  </a:schemeClr>
                </a:solidFill>
              </a:rPr>
              <a:t>Effective </a:t>
            </a:r>
            <a:r>
              <a:rPr lang="en-US" b="1" dirty="0" smtClean="0">
                <a:solidFill>
                  <a:schemeClr val="accent4">
                    <a:lumMod val="75000"/>
                  </a:schemeClr>
                </a:solidFill>
              </a:rPr>
              <a:t>Communication Tips For Advocates</a:t>
            </a:r>
            <a:endParaRPr lang="en-US" b="1" dirty="0">
              <a:solidFill>
                <a:schemeClr val="accent4">
                  <a:lumMod val="75000"/>
                </a:schemeClr>
              </a:solidFill>
            </a:endParaRPr>
          </a:p>
        </p:txBody>
      </p:sp>
      <p:sp>
        <p:nvSpPr>
          <p:cNvPr id="3" name="Content Placeholder 2"/>
          <p:cNvSpPr>
            <a:spLocks noGrp="1"/>
          </p:cNvSpPr>
          <p:nvPr>
            <p:ph idx="1"/>
          </p:nvPr>
        </p:nvSpPr>
        <p:spPr>
          <a:xfrm>
            <a:off x="1295401" y="2479589"/>
            <a:ext cx="9601196" cy="3748216"/>
          </a:xfrm>
        </p:spPr>
        <p:txBody>
          <a:bodyPr>
            <a:normAutofit lnSpcReduction="10000"/>
          </a:bodyPr>
          <a:lstStyle/>
          <a:p>
            <a:pPr marL="0" indent="0">
              <a:buNone/>
            </a:pPr>
            <a:r>
              <a:rPr lang="en-US" sz="2200" dirty="0">
                <a:solidFill>
                  <a:srgbClr val="FF0000"/>
                </a:solidFill>
              </a:rPr>
              <a:t>1. Use Plain language for client-centric communication</a:t>
            </a:r>
          </a:p>
          <a:p>
            <a:pPr lvl="1">
              <a:buFont typeface="Wingdings" panose="05000000000000000000" pitchFamily="2" charset="2"/>
              <a:buChar char="ü"/>
            </a:pPr>
            <a:r>
              <a:rPr lang="en-US" sz="2200" dirty="0"/>
              <a:t>In both written and spoken communication</a:t>
            </a:r>
          </a:p>
          <a:p>
            <a:pPr lvl="1">
              <a:buFont typeface="Wingdings" panose="05000000000000000000" pitchFamily="2" charset="2"/>
              <a:buChar char="ü"/>
            </a:pPr>
            <a:r>
              <a:rPr lang="en-US" sz="2200" dirty="0"/>
              <a:t>Have the audience in mind</a:t>
            </a:r>
          </a:p>
          <a:p>
            <a:pPr marL="0" indent="0">
              <a:buNone/>
            </a:pPr>
            <a:r>
              <a:rPr lang="en-US" sz="2200" dirty="0" smtClean="0">
                <a:solidFill>
                  <a:srgbClr val="FF0000"/>
                </a:solidFill>
              </a:rPr>
              <a:t>2</a:t>
            </a:r>
            <a:r>
              <a:rPr lang="en-US" sz="2200" dirty="0">
                <a:solidFill>
                  <a:srgbClr val="FF0000"/>
                </a:solidFill>
              </a:rPr>
              <a:t>. Set realistic expectations and be effective in Case management</a:t>
            </a:r>
          </a:p>
          <a:p>
            <a:pPr lvl="1">
              <a:buFont typeface="Wingdings" panose="05000000000000000000" pitchFamily="2" charset="2"/>
              <a:buChar char="ü"/>
            </a:pPr>
            <a:r>
              <a:rPr lang="en-US" sz="2200" dirty="0"/>
              <a:t>Communicate timelines</a:t>
            </a:r>
          </a:p>
          <a:p>
            <a:pPr lvl="1">
              <a:buFont typeface="Wingdings" panose="05000000000000000000" pitchFamily="2" charset="2"/>
              <a:buChar char="ü"/>
            </a:pPr>
            <a:r>
              <a:rPr lang="en-US" sz="2200" dirty="0"/>
              <a:t>Discuss potential outcomes</a:t>
            </a:r>
          </a:p>
          <a:p>
            <a:pPr lvl="1">
              <a:buFont typeface="Wingdings" panose="05000000000000000000" pitchFamily="2" charset="2"/>
              <a:buChar char="ü"/>
            </a:pPr>
            <a:r>
              <a:rPr lang="en-US" sz="2200" dirty="0"/>
              <a:t>Provide regular updates</a:t>
            </a:r>
          </a:p>
          <a:p>
            <a:pPr lvl="1">
              <a:buFont typeface="Wingdings" panose="05000000000000000000" pitchFamily="2" charset="2"/>
              <a:buChar char="ü"/>
            </a:pPr>
            <a:r>
              <a:rPr lang="en-US" sz="2200" dirty="0"/>
              <a:t>Manage client emotions</a:t>
            </a:r>
          </a:p>
        </p:txBody>
      </p:sp>
    </p:spTree>
    <p:extLst>
      <p:ext uri="{BB962C8B-B14F-4D97-AF65-F5344CB8AC3E}">
        <p14:creationId xmlns:p14="http://schemas.microsoft.com/office/powerpoint/2010/main" val="38294595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26160" y="914401"/>
            <a:ext cx="10474960" cy="5088573"/>
          </a:xfrm>
          <a:prstGeom prst="rect">
            <a:avLst/>
          </a:prstGeom>
        </p:spPr>
        <p:txBody>
          <a:bodyPr wrap="square">
            <a:spAutoFit/>
          </a:bodyPr>
          <a:lstStyle/>
          <a:p>
            <a:pPr algn="just"/>
            <a:r>
              <a:rPr lang="en-US" sz="2800" dirty="0" smtClean="0">
                <a:solidFill>
                  <a:srgbClr val="FF0000"/>
                </a:solidFill>
              </a:rPr>
              <a:t>3.  </a:t>
            </a:r>
            <a:r>
              <a:rPr lang="en-US" sz="3200" dirty="0">
                <a:solidFill>
                  <a:srgbClr val="FF0000"/>
                </a:solidFill>
              </a:rPr>
              <a:t>Communication </a:t>
            </a:r>
            <a:r>
              <a:rPr lang="en-US" sz="3200" dirty="0" smtClean="0">
                <a:solidFill>
                  <a:srgbClr val="FF0000"/>
                </a:solidFill>
              </a:rPr>
              <a:t>Policy</a:t>
            </a:r>
            <a:endParaRPr lang="en-US" sz="3200" dirty="0">
              <a:solidFill>
                <a:srgbClr val="FF0000"/>
              </a:solidFill>
            </a:endParaRPr>
          </a:p>
          <a:p>
            <a:pPr marL="1246887" lvl="2" indent="-457200" algn="just">
              <a:lnSpc>
                <a:spcPts val="3080"/>
              </a:lnSpc>
              <a:buFont typeface="Wingdings" panose="05000000000000000000" pitchFamily="2" charset="2"/>
              <a:buChar char="ü"/>
            </a:pPr>
            <a:r>
              <a:rPr lang="en-US" sz="3200" dirty="0">
                <a:latin typeface="Garamond" panose="02020404030301010803" pitchFamily="18" charset="0"/>
                <a:ea typeface="Libre Baskerville"/>
                <a:cs typeface="Libre Baskerville"/>
                <a:sym typeface="Libre Baskerville"/>
              </a:rPr>
              <a:t>Develop an internal communication policy</a:t>
            </a:r>
          </a:p>
          <a:p>
            <a:pPr marL="1246887" lvl="2" indent="-457200" algn="just">
              <a:lnSpc>
                <a:spcPts val="3080"/>
              </a:lnSpc>
              <a:buFont typeface="Wingdings" panose="05000000000000000000" pitchFamily="2" charset="2"/>
              <a:buChar char="ü"/>
            </a:pPr>
            <a:r>
              <a:rPr lang="en-US" sz="3200" dirty="0">
                <a:latin typeface="Garamond" panose="02020404030301010803" pitchFamily="18" charset="0"/>
                <a:ea typeface="Libre Baskerville"/>
                <a:cs typeface="Libre Baskerville"/>
                <a:sym typeface="Libre Baskerville"/>
              </a:rPr>
              <a:t>Adhere to the policy in all communication</a:t>
            </a:r>
          </a:p>
          <a:p>
            <a:pPr marL="1246887" lvl="2" indent="-457200" algn="just">
              <a:lnSpc>
                <a:spcPts val="3080"/>
              </a:lnSpc>
              <a:buFont typeface="Wingdings" panose="05000000000000000000" pitchFamily="2" charset="2"/>
              <a:buChar char="ü"/>
            </a:pPr>
            <a:r>
              <a:rPr lang="en-US" sz="3200" dirty="0">
                <a:latin typeface="Garamond" panose="02020404030301010803" pitchFamily="18" charset="0"/>
                <a:ea typeface="Libre Baskerville"/>
                <a:cs typeface="Libre Baskerville"/>
                <a:sym typeface="Libre Baskerville"/>
              </a:rPr>
              <a:t>Review and amend as necessary</a:t>
            </a:r>
          </a:p>
          <a:p>
            <a:pPr marL="457200" indent="-457200" algn="just">
              <a:buFont typeface="Wingdings" panose="05000000000000000000" pitchFamily="2" charset="2"/>
              <a:buChar char="ü"/>
            </a:pPr>
            <a:r>
              <a:rPr lang="en-US" sz="3200" dirty="0" smtClean="0">
                <a:solidFill>
                  <a:srgbClr val="FF0000"/>
                </a:solidFill>
              </a:rPr>
              <a:t>Active Listening</a:t>
            </a:r>
            <a:endParaRPr lang="en-US" sz="3200" dirty="0">
              <a:solidFill>
                <a:srgbClr val="FF0000"/>
              </a:solidFill>
            </a:endParaRPr>
          </a:p>
          <a:p>
            <a:pPr marL="1246887" lvl="2" indent="-457200" algn="just">
              <a:lnSpc>
                <a:spcPts val="3080"/>
              </a:lnSpc>
              <a:buFont typeface="Wingdings" panose="05000000000000000000" pitchFamily="2" charset="2"/>
              <a:buChar char="ü"/>
            </a:pPr>
            <a:r>
              <a:rPr lang="en-US" sz="3200" dirty="0">
                <a:latin typeface="Garamond" panose="02020404030301010803" pitchFamily="18" charset="0"/>
                <a:ea typeface="Libre Baskerville"/>
                <a:cs typeface="Libre Baskerville"/>
                <a:sym typeface="Libre Baskerville"/>
              </a:rPr>
              <a:t>Focus </a:t>
            </a:r>
            <a:r>
              <a:rPr lang="en-US" sz="3200" dirty="0" smtClean="0">
                <a:latin typeface="Garamond" panose="02020404030301010803" pitchFamily="18" charset="0"/>
                <a:ea typeface="Libre Baskerville"/>
                <a:cs typeface="Libre Baskerville"/>
                <a:sym typeface="Libre Baskerville"/>
              </a:rPr>
              <a:t>on </a:t>
            </a:r>
            <a:r>
              <a:rPr lang="en-US" sz="3200" dirty="0">
                <a:latin typeface="Garamond" panose="02020404030301010803" pitchFamily="18" charset="0"/>
                <a:ea typeface="Libre Baskerville"/>
                <a:cs typeface="Libre Baskerville"/>
                <a:sym typeface="Libre Baskerville"/>
              </a:rPr>
              <a:t>the speaker</a:t>
            </a:r>
          </a:p>
          <a:p>
            <a:pPr marL="1246887" lvl="2" indent="-457200" algn="just">
              <a:lnSpc>
                <a:spcPts val="3080"/>
              </a:lnSpc>
              <a:buFont typeface="Wingdings" panose="05000000000000000000" pitchFamily="2" charset="2"/>
              <a:buChar char="ü"/>
            </a:pPr>
            <a:r>
              <a:rPr lang="en-US" sz="3200" dirty="0">
                <a:latin typeface="Garamond" panose="02020404030301010803" pitchFamily="18" charset="0"/>
                <a:ea typeface="Libre Baskerville"/>
                <a:cs typeface="Libre Baskerville"/>
                <a:sym typeface="Libre Baskerville"/>
              </a:rPr>
              <a:t>Give non-verbal cues</a:t>
            </a:r>
          </a:p>
          <a:p>
            <a:pPr marL="1246887" lvl="2" indent="-457200" algn="just">
              <a:lnSpc>
                <a:spcPts val="3080"/>
              </a:lnSpc>
              <a:buFont typeface="Wingdings" panose="05000000000000000000" pitchFamily="2" charset="2"/>
              <a:buChar char="ü"/>
            </a:pPr>
            <a:r>
              <a:rPr lang="en-US" sz="3200" dirty="0">
                <a:latin typeface="Garamond" panose="02020404030301010803" pitchFamily="18" charset="0"/>
                <a:ea typeface="Libre Baskerville"/>
                <a:cs typeface="Libre Baskerville"/>
                <a:sym typeface="Libre Baskerville"/>
              </a:rPr>
              <a:t>Maintain eye </a:t>
            </a:r>
            <a:r>
              <a:rPr lang="en-US" sz="3200" dirty="0" smtClean="0">
                <a:latin typeface="Garamond" panose="02020404030301010803" pitchFamily="18" charset="0"/>
                <a:ea typeface="Libre Baskerville"/>
                <a:cs typeface="Libre Baskerville"/>
                <a:sym typeface="Libre Baskerville"/>
              </a:rPr>
              <a:t>contact</a:t>
            </a:r>
          </a:p>
          <a:p>
            <a:pPr marL="457200" indent="-457200" algn="just">
              <a:buFont typeface="Wingdings" panose="05000000000000000000" pitchFamily="2" charset="2"/>
              <a:buChar char="ü"/>
            </a:pPr>
            <a:r>
              <a:rPr lang="en-US" sz="3200" dirty="0" smtClean="0">
                <a:solidFill>
                  <a:srgbClr val="FF0000"/>
                </a:solidFill>
              </a:rPr>
              <a:t>5. Patience</a:t>
            </a:r>
            <a:endParaRPr lang="en-US" sz="3200" dirty="0">
              <a:solidFill>
                <a:srgbClr val="FF0000"/>
              </a:solidFill>
            </a:endParaRPr>
          </a:p>
          <a:p>
            <a:pPr marL="1246887" lvl="2" indent="-457200" algn="just">
              <a:lnSpc>
                <a:spcPts val="3080"/>
              </a:lnSpc>
              <a:buClr>
                <a:schemeClr val="accent1"/>
              </a:buClr>
              <a:buFont typeface="Wingdings" panose="05000000000000000000" pitchFamily="2" charset="2"/>
              <a:buChar char="ü"/>
            </a:pPr>
            <a:r>
              <a:rPr lang="en-US" sz="3200" dirty="0">
                <a:latin typeface="Garamond" panose="02020404030301010803" pitchFamily="18" charset="0"/>
                <a:ea typeface="Libre Baskerville"/>
                <a:cs typeface="Libre Baskerville"/>
                <a:sym typeface="Libre Baskerville"/>
              </a:rPr>
              <a:t>Allow clients time to speak/ process information</a:t>
            </a:r>
          </a:p>
          <a:p>
            <a:pPr marL="1246887" lvl="2" indent="-457200" algn="just">
              <a:lnSpc>
                <a:spcPts val="3080"/>
              </a:lnSpc>
              <a:buClr>
                <a:schemeClr val="accent1"/>
              </a:buClr>
              <a:buFont typeface="Wingdings" panose="05000000000000000000" pitchFamily="2" charset="2"/>
              <a:buChar char="ü"/>
            </a:pPr>
            <a:r>
              <a:rPr lang="en-US" sz="3200" dirty="0">
                <a:latin typeface="Garamond" panose="02020404030301010803" pitchFamily="18" charset="0"/>
                <a:ea typeface="Libre Baskerville"/>
                <a:cs typeface="Libre Baskerville"/>
                <a:sym typeface="Libre Baskerville"/>
              </a:rPr>
              <a:t>Tolerate divergent views</a:t>
            </a:r>
          </a:p>
          <a:p>
            <a:endParaRPr lang="en-US" sz="2200" dirty="0"/>
          </a:p>
        </p:txBody>
      </p:sp>
    </p:spTree>
    <p:extLst>
      <p:ext uri="{BB962C8B-B14F-4D97-AF65-F5344CB8AC3E}">
        <p14:creationId xmlns:p14="http://schemas.microsoft.com/office/powerpoint/2010/main" val="35736459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98880" y="762000"/>
            <a:ext cx="9784080" cy="5175776"/>
          </a:xfrm>
          <a:prstGeom prst="rect">
            <a:avLst/>
          </a:prstGeom>
        </p:spPr>
        <p:txBody>
          <a:bodyPr wrap="square">
            <a:spAutoFit/>
          </a:bodyPr>
          <a:lstStyle/>
          <a:p>
            <a:pPr algn="just"/>
            <a:r>
              <a:rPr lang="en-US" sz="2400" dirty="0" smtClean="0">
                <a:solidFill>
                  <a:srgbClr val="FF0000"/>
                </a:solidFill>
              </a:rPr>
              <a:t>6. Good Manners</a:t>
            </a:r>
          </a:p>
          <a:p>
            <a:pPr marL="675387" lvl="1" indent="-342900" algn="just">
              <a:lnSpc>
                <a:spcPts val="3080"/>
              </a:lnSpc>
              <a:buClr>
                <a:schemeClr val="accent1"/>
              </a:buClr>
              <a:buFont typeface="Wingdings" panose="05000000000000000000" pitchFamily="2" charset="2"/>
              <a:buChar char="ü"/>
            </a:pPr>
            <a:r>
              <a:rPr lang="en-US" sz="2400" dirty="0" smtClean="0">
                <a:latin typeface="Garamond" panose="02020404030301010803" pitchFamily="18" charset="0"/>
                <a:ea typeface="Libre Baskerville"/>
                <a:cs typeface="Libre Baskerville"/>
                <a:sym typeface="Libre Baskerville"/>
              </a:rPr>
              <a:t>Maintain </a:t>
            </a:r>
            <a:r>
              <a:rPr lang="en-US" sz="2400" dirty="0">
                <a:latin typeface="Garamond" panose="02020404030301010803" pitchFamily="18" charset="0"/>
                <a:ea typeface="Libre Baskerville"/>
                <a:cs typeface="Libre Baskerville"/>
                <a:sym typeface="Libre Baskerville"/>
              </a:rPr>
              <a:t>civility </a:t>
            </a:r>
          </a:p>
          <a:p>
            <a:pPr marL="675387" lvl="1" indent="-342900" algn="just">
              <a:lnSpc>
                <a:spcPts val="3080"/>
              </a:lnSpc>
              <a:buClr>
                <a:schemeClr val="accent1"/>
              </a:buClr>
              <a:buFont typeface="Wingdings" panose="05000000000000000000" pitchFamily="2" charset="2"/>
              <a:buChar char="ü"/>
            </a:pPr>
            <a:r>
              <a:rPr lang="en-US" sz="2400" dirty="0">
                <a:latin typeface="Garamond" panose="02020404030301010803" pitchFamily="18" charset="0"/>
                <a:ea typeface="Libre Baskerville"/>
                <a:cs typeface="Libre Baskerville"/>
                <a:sym typeface="Libre Baskerville"/>
              </a:rPr>
              <a:t>Demonstrate professionalism</a:t>
            </a:r>
          </a:p>
          <a:p>
            <a:pPr marL="675387" lvl="1" indent="-342900" algn="just">
              <a:lnSpc>
                <a:spcPts val="3080"/>
              </a:lnSpc>
              <a:buClr>
                <a:schemeClr val="accent1"/>
              </a:buClr>
              <a:buFont typeface="Wingdings" panose="05000000000000000000" pitchFamily="2" charset="2"/>
              <a:buChar char="ü"/>
            </a:pPr>
            <a:r>
              <a:rPr lang="en-US" sz="2400" dirty="0">
                <a:latin typeface="Garamond" panose="02020404030301010803" pitchFamily="18" charset="0"/>
                <a:ea typeface="Libre Baskerville"/>
                <a:cs typeface="Libre Baskerville"/>
                <a:sym typeface="Libre Baskerville"/>
              </a:rPr>
              <a:t>Foster positive atmospheres for dialogue</a:t>
            </a:r>
          </a:p>
          <a:p>
            <a:pPr marL="332487" lvl="1" algn="just">
              <a:lnSpc>
                <a:spcPts val="3080"/>
              </a:lnSpc>
              <a:buClr>
                <a:schemeClr val="accent1"/>
              </a:buClr>
            </a:pPr>
            <a:endParaRPr lang="en-GB" sz="2400" dirty="0">
              <a:latin typeface="Garamond" panose="02020404030301010803" pitchFamily="18" charset="0"/>
              <a:ea typeface="Libre Baskerville"/>
              <a:cs typeface="Libre Baskerville"/>
              <a:sym typeface="Libre Baskerville"/>
            </a:endParaRPr>
          </a:p>
          <a:p>
            <a:pPr algn="just"/>
            <a:r>
              <a:rPr lang="en-US" sz="2400" dirty="0">
                <a:solidFill>
                  <a:srgbClr val="FF0000"/>
                </a:solidFill>
              </a:rPr>
              <a:t>7. </a:t>
            </a:r>
            <a:r>
              <a:rPr lang="en-US" sz="2400" dirty="0" smtClean="0">
                <a:solidFill>
                  <a:srgbClr val="FF0000"/>
                </a:solidFill>
              </a:rPr>
              <a:t>Appropriate Body Language</a:t>
            </a:r>
          </a:p>
          <a:p>
            <a:pPr marL="789687" lvl="1" indent="-457200" algn="just">
              <a:lnSpc>
                <a:spcPts val="3080"/>
              </a:lnSpc>
              <a:buFont typeface="Wingdings" panose="05000000000000000000" pitchFamily="2" charset="2"/>
              <a:buChar char="ü"/>
            </a:pPr>
            <a:r>
              <a:rPr lang="en-US" sz="2400" dirty="0" smtClean="0">
                <a:latin typeface="Garamond" panose="02020404030301010803" pitchFamily="18" charset="0"/>
                <a:ea typeface="Libre Baskerville"/>
                <a:cs typeface="Libre Baskerville"/>
                <a:sym typeface="Libre Baskerville"/>
              </a:rPr>
              <a:t>Be </a:t>
            </a:r>
            <a:r>
              <a:rPr lang="en-US" sz="2400" dirty="0">
                <a:latin typeface="Garamond" panose="02020404030301010803" pitchFamily="18" charset="0"/>
                <a:ea typeface="Libre Baskerville"/>
                <a:cs typeface="Libre Baskerville"/>
                <a:sym typeface="Libre Baskerville"/>
              </a:rPr>
              <a:t>aware of non-verbal cues, facial expressions etc.</a:t>
            </a:r>
          </a:p>
          <a:p>
            <a:pPr marL="789687" lvl="1" indent="-457200" algn="just">
              <a:lnSpc>
                <a:spcPts val="3080"/>
              </a:lnSpc>
              <a:buFont typeface="Wingdings" panose="05000000000000000000" pitchFamily="2" charset="2"/>
              <a:buChar char="ü"/>
            </a:pPr>
            <a:r>
              <a:rPr lang="en-US" sz="2400" dirty="0">
                <a:latin typeface="Garamond" panose="02020404030301010803" pitchFamily="18" charset="0"/>
                <a:ea typeface="Libre Baskerville"/>
                <a:cs typeface="Libre Baskerville"/>
                <a:sym typeface="Libre Baskerville"/>
              </a:rPr>
              <a:t>Maintain appropriate sitting posture</a:t>
            </a:r>
          </a:p>
          <a:p>
            <a:pPr marL="332487" lvl="1" algn="just">
              <a:lnSpc>
                <a:spcPts val="3080"/>
              </a:lnSpc>
            </a:pPr>
            <a:endParaRPr lang="en-US" sz="2400" dirty="0">
              <a:latin typeface="Garamond" panose="02020404030301010803" pitchFamily="18" charset="0"/>
              <a:ea typeface="Libre Baskerville"/>
              <a:cs typeface="Libre Baskerville"/>
              <a:sym typeface="Libre Baskerville"/>
            </a:endParaRPr>
          </a:p>
          <a:p>
            <a:pPr algn="just"/>
            <a:r>
              <a:rPr lang="en-US" sz="2400" dirty="0">
                <a:solidFill>
                  <a:srgbClr val="FF0000"/>
                </a:solidFill>
              </a:rPr>
              <a:t>8. </a:t>
            </a:r>
            <a:r>
              <a:rPr lang="en-US" sz="2400" dirty="0" smtClean="0">
                <a:solidFill>
                  <a:srgbClr val="FF0000"/>
                </a:solidFill>
              </a:rPr>
              <a:t>Emotional Intelligence</a:t>
            </a:r>
          </a:p>
          <a:p>
            <a:pPr marL="675387" lvl="1" indent="-342900" algn="just">
              <a:lnSpc>
                <a:spcPts val="3080"/>
              </a:lnSpc>
              <a:buFont typeface="Wingdings" panose="05000000000000000000" pitchFamily="2" charset="2"/>
              <a:buChar char="ü"/>
            </a:pPr>
            <a:r>
              <a:rPr lang="en-US" sz="2400" dirty="0" smtClean="0">
                <a:latin typeface="Garamond" panose="02020404030301010803" pitchFamily="18" charset="0"/>
                <a:ea typeface="Libre Baskerville"/>
                <a:cs typeface="Libre Baskerville"/>
                <a:sym typeface="Libre Baskerville"/>
              </a:rPr>
              <a:t>Recognize </a:t>
            </a:r>
            <a:r>
              <a:rPr lang="en-US" sz="2400" dirty="0">
                <a:latin typeface="Garamond" panose="02020404030301010803" pitchFamily="18" charset="0"/>
                <a:ea typeface="Libre Baskerville"/>
                <a:cs typeface="Libre Baskerville"/>
                <a:sym typeface="Libre Baskerville"/>
              </a:rPr>
              <a:t>and manage the client’s emotions</a:t>
            </a:r>
          </a:p>
          <a:p>
            <a:pPr marL="675387" lvl="1" indent="-342900" algn="just">
              <a:lnSpc>
                <a:spcPts val="3080"/>
              </a:lnSpc>
              <a:buFont typeface="Wingdings" panose="05000000000000000000" pitchFamily="2" charset="2"/>
              <a:buChar char="ü"/>
            </a:pPr>
            <a:r>
              <a:rPr lang="en-US" sz="2400" dirty="0">
                <a:latin typeface="Garamond" panose="02020404030301010803" pitchFamily="18" charset="0"/>
                <a:ea typeface="Libre Baskerville"/>
                <a:cs typeface="Libre Baskerville"/>
                <a:sym typeface="Libre Baskerville"/>
              </a:rPr>
              <a:t>Be able to read the mood in the room</a:t>
            </a:r>
          </a:p>
          <a:p>
            <a:pPr marL="664973" lvl="1" indent="-332486">
              <a:lnSpc>
                <a:spcPts val="3080"/>
              </a:lnSpc>
              <a:buClr>
                <a:schemeClr val="accent1"/>
              </a:buClr>
              <a:buFont typeface="Arial"/>
              <a:buChar char="•"/>
            </a:pPr>
            <a:endParaRPr lang="en-GB" sz="2400" dirty="0">
              <a:latin typeface="Garamond" panose="02020404030301010803" pitchFamily="18" charset="0"/>
              <a:ea typeface="Libre Baskerville"/>
              <a:cs typeface="Libre Baskerville"/>
              <a:sym typeface="Libre Baskerville"/>
            </a:endParaRPr>
          </a:p>
        </p:txBody>
      </p:sp>
    </p:spTree>
    <p:extLst>
      <p:ext uri="{BB962C8B-B14F-4D97-AF65-F5344CB8AC3E}">
        <p14:creationId xmlns:p14="http://schemas.microsoft.com/office/powerpoint/2010/main" val="38645709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58240" y="873760"/>
            <a:ext cx="9824720" cy="3585597"/>
          </a:xfrm>
          <a:prstGeom prst="rect">
            <a:avLst/>
          </a:prstGeom>
        </p:spPr>
        <p:txBody>
          <a:bodyPr wrap="square">
            <a:spAutoFit/>
          </a:bodyPr>
          <a:lstStyle/>
          <a:p>
            <a:r>
              <a:rPr lang="en-US" sz="3600" dirty="0" smtClean="0">
                <a:solidFill>
                  <a:srgbClr val="FF0000"/>
                </a:solidFill>
              </a:rPr>
              <a:t>9. Feedback Mechanisms</a:t>
            </a:r>
          </a:p>
          <a:p>
            <a:pPr marL="903987" lvl="1" indent="-571500">
              <a:lnSpc>
                <a:spcPts val="3080"/>
              </a:lnSpc>
              <a:buClr>
                <a:schemeClr val="accent1"/>
              </a:buClr>
              <a:buFont typeface="Wingdings" panose="05000000000000000000" pitchFamily="2" charset="2"/>
              <a:buChar char="ü"/>
            </a:pPr>
            <a:r>
              <a:rPr lang="en-US" sz="2400" dirty="0" smtClean="0">
                <a:latin typeface="Garamond" panose="02020404030301010803" pitchFamily="18" charset="0"/>
                <a:ea typeface="Libre Baskerville"/>
                <a:cs typeface="Libre Baskerville"/>
                <a:sym typeface="Libre Baskerville"/>
              </a:rPr>
              <a:t>Develop </a:t>
            </a:r>
            <a:r>
              <a:rPr lang="en-US" sz="2400" dirty="0">
                <a:latin typeface="Garamond" panose="02020404030301010803" pitchFamily="18" charset="0"/>
                <a:ea typeface="Libre Baskerville"/>
                <a:cs typeface="Libre Baskerville"/>
                <a:sym typeface="Libre Baskerville"/>
              </a:rPr>
              <a:t>a feedback mechanism</a:t>
            </a:r>
          </a:p>
          <a:p>
            <a:pPr marL="903987" lvl="1" indent="-571500">
              <a:lnSpc>
                <a:spcPts val="3080"/>
              </a:lnSpc>
              <a:buClr>
                <a:schemeClr val="accent1"/>
              </a:buClr>
              <a:buFont typeface="Wingdings" panose="05000000000000000000" pitchFamily="2" charset="2"/>
              <a:buChar char="ü"/>
            </a:pPr>
            <a:r>
              <a:rPr lang="en-US" sz="2400" dirty="0">
                <a:latin typeface="Garamond" panose="02020404030301010803" pitchFamily="18" charset="0"/>
                <a:ea typeface="Libre Baskerville"/>
                <a:cs typeface="Libre Baskerville"/>
                <a:sym typeface="Libre Baskerville"/>
              </a:rPr>
              <a:t>Encourage clients to give feedback</a:t>
            </a:r>
          </a:p>
          <a:p>
            <a:pPr marL="903987" lvl="1" indent="-571500">
              <a:lnSpc>
                <a:spcPts val="3080"/>
              </a:lnSpc>
              <a:buClr>
                <a:schemeClr val="accent1"/>
              </a:buClr>
              <a:buFont typeface="Wingdings" panose="05000000000000000000" pitchFamily="2" charset="2"/>
              <a:buChar char="ü"/>
            </a:pPr>
            <a:r>
              <a:rPr lang="en-US" sz="2400" dirty="0">
                <a:latin typeface="Garamond" panose="02020404030301010803" pitchFamily="18" charset="0"/>
                <a:ea typeface="Libre Baskerville"/>
                <a:cs typeface="Libre Baskerville"/>
                <a:sym typeface="Libre Baskerville"/>
              </a:rPr>
              <a:t>Reflect on the feedback</a:t>
            </a:r>
          </a:p>
          <a:p>
            <a:pPr marL="903987" lvl="1" indent="-571500">
              <a:lnSpc>
                <a:spcPts val="3080"/>
              </a:lnSpc>
              <a:buClr>
                <a:schemeClr val="accent1"/>
              </a:buClr>
              <a:buFont typeface="Wingdings" panose="05000000000000000000" pitchFamily="2" charset="2"/>
              <a:buChar char="ü"/>
            </a:pPr>
            <a:r>
              <a:rPr lang="en-US" sz="2400" dirty="0">
                <a:latin typeface="Garamond" panose="02020404030301010803" pitchFamily="18" charset="0"/>
                <a:ea typeface="Libre Baskerville"/>
                <a:cs typeface="Libre Baskerville"/>
                <a:sym typeface="Libre Baskerville"/>
              </a:rPr>
              <a:t>Monitor, evaluate and adjust your communication accordingly</a:t>
            </a:r>
            <a:endParaRPr lang="en-US" sz="2400" dirty="0"/>
          </a:p>
          <a:p>
            <a:r>
              <a:rPr lang="en-US" sz="3600" dirty="0">
                <a:solidFill>
                  <a:srgbClr val="FF0000"/>
                </a:solidFill>
              </a:rPr>
              <a:t>10. </a:t>
            </a:r>
            <a:r>
              <a:rPr lang="en-US" sz="3600" dirty="0" smtClean="0">
                <a:solidFill>
                  <a:srgbClr val="FF0000"/>
                </a:solidFill>
              </a:rPr>
              <a:t>Regular Practice and Training</a:t>
            </a:r>
          </a:p>
          <a:p>
            <a:pPr marL="903987" lvl="1" indent="-571500">
              <a:lnSpc>
                <a:spcPts val="3080"/>
              </a:lnSpc>
              <a:buClr>
                <a:schemeClr val="accent1"/>
              </a:buClr>
              <a:buFont typeface="Wingdings" panose="05000000000000000000" pitchFamily="2" charset="2"/>
              <a:buChar char="ü"/>
            </a:pPr>
            <a:r>
              <a:rPr lang="en-US" sz="2400" dirty="0" smtClean="0">
                <a:latin typeface="Garamond" panose="02020404030301010803" pitchFamily="18" charset="0"/>
                <a:ea typeface="Libre Baskerville"/>
                <a:cs typeface="Libre Baskerville"/>
                <a:sym typeface="Libre Baskerville"/>
              </a:rPr>
              <a:t>Engage </a:t>
            </a:r>
            <a:r>
              <a:rPr lang="en-US" sz="2400" dirty="0">
                <a:latin typeface="Garamond" panose="02020404030301010803" pitchFamily="18" charset="0"/>
                <a:ea typeface="Libre Baskerville"/>
                <a:cs typeface="Libre Baskerville"/>
                <a:sym typeface="Libre Baskerville"/>
              </a:rPr>
              <a:t>in communication exercises such as show and tell etc.</a:t>
            </a:r>
          </a:p>
          <a:p>
            <a:pPr marL="903987" lvl="1" indent="-571500">
              <a:lnSpc>
                <a:spcPts val="3080"/>
              </a:lnSpc>
              <a:buClr>
                <a:schemeClr val="accent1"/>
              </a:buClr>
              <a:buFont typeface="Wingdings" panose="05000000000000000000" pitchFamily="2" charset="2"/>
              <a:buChar char="ü"/>
            </a:pPr>
            <a:r>
              <a:rPr lang="en-US" sz="2400" dirty="0">
                <a:latin typeface="Garamond" panose="02020404030301010803" pitchFamily="18" charset="0"/>
                <a:ea typeface="Libre Baskerville"/>
                <a:cs typeface="Libre Baskerville"/>
                <a:sym typeface="Libre Baskerville"/>
              </a:rPr>
              <a:t>Participate in communication training programs</a:t>
            </a:r>
          </a:p>
        </p:txBody>
      </p:sp>
    </p:spTree>
    <p:extLst>
      <p:ext uri="{BB962C8B-B14F-4D97-AF65-F5344CB8AC3E}">
        <p14:creationId xmlns:p14="http://schemas.microsoft.com/office/powerpoint/2010/main" val="8603344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295400" y="690055"/>
            <a:ext cx="9601200" cy="772985"/>
          </a:xfrm>
        </p:spPr>
        <p:txBody>
          <a:bodyPr>
            <a:normAutofit fontScale="90000"/>
          </a:bodyPr>
          <a:lstStyle/>
          <a:p>
            <a:r>
              <a:rPr lang="en-US" b="1" dirty="0">
                <a:solidFill>
                  <a:schemeClr val="accent4">
                    <a:lumMod val="75000"/>
                  </a:schemeClr>
                </a:solidFill>
              </a:rPr>
              <a:t>Effective communication tips for clients</a:t>
            </a:r>
            <a:endParaRPr lang="en-US" dirty="0"/>
          </a:p>
        </p:txBody>
      </p:sp>
      <p:sp>
        <p:nvSpPr>
          <p:cNvPr id="3" name="Content Placeholder 2"/>
          <p:cNvSpPr>
            <a:spLocks noGrp="1"/>
          </p:cNvSpPr>
          <p:nvPr>
            <p:ph idx="4294967295"/>
          </p:nvPr>
        </p:nvSpPr>
        <p:spPr>
          <a:xfrm>
            <a:off x="902208" y="1463040"/>
            <a:ext cx="10387584" cy="4795520"/>
          </a:xfrm>
        </p:spPr>
        <p:txBody>
          <a:bodyPr>
            <a:noAutofit/>
          </a:bodyPr>
          <a:lstStyle/>
          <a:p>
            <a:pPr marL="0" indent="0">
              <a:buNone/>
            </a:pPr>
            <a:r>
              <a:rPr lang="en-US" sz="2200" dirty="0">
                <a:solidFill>
                  <a:srgbClr val="FF0000"/>
                </a:solidFill>
              </a:rPr>
              <a:t>1. Give the advocate the complete story</a:t>
            </a:r>
            <a:r>
              <a:rPr lang="en-US" sz="2200" dirty="0"/>
              <a:t> </a:t>
            </a:r>
          </a:p>
          <a:p>
            <a:pPr lvl="1">
              <a:buFont typeface="Wingdings" panose="05000000000000000000" pitchFamily="2" charset="2"/>
              <a:buChar char="q"/>
            </a:pPr>
            <a:r>
              <a:rPr lang="en-US" sz="2200" dirty="0"/>
              <a:t>Provide a full account of all events and all relevant details</a:t>
            </a:r>
          </a:p>
          <a:p>
            <a:pPr marL="0" indent="0">
              <a:buNone/>
            </a:pPr>
            <a:r>
              <a:rPr lang="en-US" sz="2200" dirty="0">
                <a:solidFill>
                  <a:srgbClr val="FF0000"/>
                </a:solidFill>
              </a:rPr>
              <a:t>2. Provide all necessary supporting documents</a:t>
            </a:r>
          </a:p>
          <a:p>
            <a:pPr lvl="1">
              <a:buFont typeface="Wingdings" panose="05000000000000000000" pitchFamily="2" charset="2"/>
              <a:buChar char="q"/>
            </a:pPr>
            <a:r>
              <a:rPr lang="en-US" sz="2200" dirty="0"/>
              <a:t>Share any relevant documents related to your case (both positive and negative)</a:t>
            </a:r>
          </a:p>
          <a:p>
            <a:pPr marL="0" indent="0">
              <a:buNone/>
            </a:pPr>
            <a:r>
              <a:rPr lang="en-US" sz="2200" dirty="0">
                <a:solidFill>
                  <a:srgbClr val="FF0000"/>
                </a:solidFill>
              </a:rPr>
              <a:t>3. Prepare for phone calls and meetings</a:t>
            </a:r>
          </a:p>
          <a:p>
            <a:pPr lvl="1">
              <a:buFont typeface="Wingdings" panose="05000000000000000000" pitchFamily="2" charset="2"/>
              <a:buChar char="q"/>
            </a:pPr>
            <a:r>
              <a:rPr lang="en-US" sz="2200" dirty="0"/>
              <a:t>Plan for discussions</a:t>
            </a:r>
          </a:p>
          <a:p>
            <a:pPr lvl="1">
              <a:buFont typeface="Wingdings" panose="05000000000000000000" pitchFamily="2" charset="2"/>
              <a:buChar char="q"/>
            </a:pPr>
            <a:r>
              <a:rPr lang="en-US" sz="2200" dirty="0"/>
              <a:t>Plan for meetings</a:t>
            </a:r>
          </a:p>
          <a:p>
            <a:pPr lvl="1">
              <a:buFont typeface="Wingdings" panose="05000000000000000000" pitchFamily="2" charset="2"/>
              <a:buChar char="q"/>
            </a:pPr>
            <a:r>
              <a:rPr lang="en-US" sz="2200" dirty="0"/>
              <a:t>Identify areas of concern and any questions </a:t>
            </a:r>
          </a:p>
          <a:p>
            <a:pPr marL="0" indent="0">
              <a:buNone/>
            </a:pPr>
            <a:r>
              <a:rPr lang="en-US" sz="2200" dirty="0">
                <a:solidFill>
                  <a:srgbClr val="FF0000"/>
                </a:solidFill>
              </a:rPr>
              <a:t>4. Report to the advocate’s office promptly when requested</a:t>
            </a:r>
          </a:p>
          <a:p>
            <a:pPr lvl="1">
              <a:buFont typeface="Wingdings" panose="05000000000000000000" pitchFamily="2" charset="2"/>
              <a:buChar char="q"/>
            </a:pPr>
            <a:r>
              <a:rPr lang="en-US" sz="2200" dirty="0"/>
              <a:t>Attend meetings and appointments on time</a:t>
            </a:r>
          </a:p>
          <a:p>
            <a:endParaRPr lang="en-US" sz="2200" dirty="0"/>
          </a:p>
          <a:p>
            <a:endParaRPr lang="en-US" sz="2200" dirty="0"/>
          </a:p>
        </p:txBody>
      </p:sp>
    </p:spTree>
    <p:extLst>
      <p:ext uri="{BB962C8B-B14F-4D97-AF65-F5344CB8AC3E}">
        <p14:creationId xmlns:p14="http://schemas.microsoft.com/office/powerpoint/2010/main" val="313134134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3699</TotalTime>
  <Words>964</Words>
  <Application>Microsoft Office PowerPoint</Application>
  <PresentationFormat>Widescreen</PresentationFormat>
  <Paragraphs>107</Paragraphs>
  <Slides>17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Libre Baskerville</vt:lpstr>
      <vt:lpstr>Arial</vt:lpstr>
      <vt:lpstr>Calibri</vt:lpstr>
      <vt:lpstr>Garamond</vt:lpstr>
      <vt:lpstr>Wingdings</vt:lpstr>
      <vt:lpstr>Organic</vt:lpstr>
      <vt:lpstr>COMMUNICATION:  BRIDGING THE GAP BETWEEN ADVOCATES AND CLIENTS</vt:lpstr>
      <vt:lpstr>Introduction</vt:lpstr>
      <vt:lpstr>What Is Effective Communication?</vt:lpstr>
      <vt:lpstr>Effective communication tools</vt:lpstr>
      <vt:lpstr>10 Effective Communication Tips For Advocates</vt:lpstr>
      <vt:lpstr>PowerPoint Presentation</vt:lpstr>
      <vt:lpstr>PowerPoint Presentation</vt:lpstr>
      <vt:lpstr>PowerPoint Presentation</vt:lpstr>
      <vt:lpstr>Effective communication tips for clients</vt:lpstr>
      <vt:lpstr>PowerPoint Presentation</vt:lpstr>
      <vt:lpstr>The Ethics of Advocate-Client Communication</vt:lpstr>
      <vt:lpstr>PowerPoint Presentation</vt:lpstr>
      <vt:lpstr>Exceptions To The Non-disclosure Rule</vt:lpstr>
      <vt:lpstr>Conclusion</vt:lpstr>
      <vt:lpstr>PowerPoint Presentation</vt:lpstr>
      <vt:lpstr>Conclusion!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at Daystar Univesity by:</dc:title>
  <dc:creator>user</dc:creator>
  <cp:lastModifiedBy>Peter Gwaro</cp:lastModifiedBy>
  <cp:revision>347</cp:revision>
  <cp:lastPrinted>2024-06-05T10:53:00Z</cp:lastPrinted>
  <dcterms:created xsi:type="dcterms:W3CDTF">2024-05-09T14:51:42Z</dcterms:created>
  <dcterms:modified xsi:type="dcterms:W3CDTF">2024-08-06T07:02:48Z</dcterms:modified>
</cp:coreProperties>
</file>